
<file path=[Content_Types].xml><?xml version="1.0" encoding="utf-8"?>
<Types xmlns="http://schemas.openxmlformats.org/package/2006/content-types">
  <Default Extension="xml" ContentType="application/xml"/>
  <Default Extension="jpeg" ContentType="image/jpeg"/>
  <Default Extension="xlsx" ContentType="application/vnd.openxmlformats-officedocument.spreadsheetml.sheet"/>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charts/chart9.xml" ContentType="application/vnd.openxmlformats-officedocument.drawingml.chart+xml"/>
  <Override PartName="/ppt/theme/themeOverride9.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 id="2147484345" r:id="rId6"/>
    <p:sldMasterId id="2147484371" r:id="rId7"/>
  </p:sldMasterIdLst>
  <p:notesMasterIdLst>
    <p:notesMasterId r:id="rId39"/>
  </p:notesMasterIdLst>
  <p:handoutMasterIdLst>
    <p:handoutMasterId r:id="rId40"/>
  </p:handoutMasterIdLst>
  <p:sldIdLst>
    <p:sldId id="1368" r:id="rId8"/>
    <p:sldId id="1451" r:id="rId9"/>
    <p:sldId id="1482" r:id="rId10"/>
    <p:sldId id="1483" r:id="rId11"/>
    <p:sldId id="1485" r:id="rId12"/>
    <p:sldId id="1486" r:id="rId13"/>
    <p:sldId id="1487" r:id="rId14"/>
    <p:sldId id="1488" r:id="rId15"/>
    <p:sldId id="1489" r:id="rId16"/>
    <p:sldId id="1465" r:id="rId17"/>
    <p:sldId id="1466" r:id="rId18"/>
    <p:sldId id="1467" r:id="rId19"/>
    <p:sldId id="1480" r:id="rId20"/>
    <p:sldId id="1468" r:id="rId21"/>
    <p:sldId id="1469" r:id="rId22"/>
    <p:sldId id="1481" r:id="rId23"/>
    <p:sldId id="1470" r:id="rId24"/>
    <p:sldId id="1471" r:id="rId25"/>
    <p:sldId id="1472" r:id="rId26"/>
    <p:sldId id="1473" r:id="rId27"/>
    <p:sldId id="1474" r:id="rId28"/>
    <p:sldId id="1475" r:id="rId29"/>
    <p:sldId id="1476" r:id="rId30"/>
    <p:sldId id="1477" r:id="rId31"/>
    <p:sldId id="1478" r:id="rId32"/>
    <p:sldId id="1479" r:id="rId33"/>
    <p:sldId id="1463" r:id="rId34"/>
    <p:sldId id="1490" r:id="rId35"/>
    <p:sldId id="1441" r:id="rId36"/>
    <p:sldId id="1442" r:id="rId37"/>
    <p:sldId id="1443" r:id="rId3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77CE"/>
    <a:srgbClr val="00BDF3"/>
    <a:srgbClr val="4EA9AF"/>
    <a:srgbClr val="44B8AA"/>
    <a:srgbClr val="8FCA47"/>
    <a:srgbClr val="9276CE"/>
    <a:srgbClr val="1FAECE"/>
    <a:srgbClr val="81B93F"/>
    <a:srgbClr val="A78AD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71" autoAdjust="0"/>
    <p:restoredTop sz="93047" autoAdjust="0"/>
  </p:normalViewPr>
  <p:slideViewPr>
    <p:cSldViewPr snapToGrid="0">
      <p:cViewPr varScale="1">
        <p:scale>
          <a:sx n="109" d="100"/>
          <a:sy n="109" d="100"/>
        </p:scale>
        <p:origin x="224" y="560"/>
      </p:cViewPr>
      <p:guideLst/>
    </p:cSldViewPr>
  </p:slideViewPr>
  <p:outlineViewPr>
    <p:cViewPr>
      <p:scale>
        <a:sx n="33" d="100"/>
        <a:sy n="33" d="100"/>
      </p:scale>
      <p:origin x="0" y="-14442"/>
    </p:cViewPr>
  </p:outlineViewPr>
  <p:notesTextViewPr>
    <p:cViewPr>
      <p:scale>
        <a:sx n="100" d="100"/>
        <a:sy n="100" d="100"/>
      </p:scale>
      <p:origin x="0" y="0"/>
    </p:cViewPr>
  </p:notesTextViewPr>
  <p:sorterViewPr>
    <p:cViewPr>
      <p:scale>
        <a:sx n="75" d="100"/>
        <a:sy n="75" d="100"/>
      </p:scale>
      <p:origin x="0" y="-2292"/>
    </p:cViewPr>
  </p:sorterViewPr>
  <p:notesViewPr>
    <p:cSldViewPr snapToGrid="0" showGuides="1">
      <p:cViewPr>
        <p:scale>
          <a:sx n="100" d="100"/>
          <a:sy n="100" d="100"/>
        </p:scale>
        <p:origin x="261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9" Type="http://schemas.openxmlformats.org/officeDocument/2006/relationships/slide" Target="slides/slide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 Target="slides/slide1.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notesMaster" Target="notesMasters/notesMaster1.xml"/><Relationship Id="rId40" Type="http://schemas.openxmlformats.org/officeDocument/2006/relationships/handoutMaster" Target="handoutMasters/handoutMaster1.xml"/><Relationship Id="rId41" Type="http://schemas.openxmlformats.org/officeDocument/2006/relationships/commentAuthors" Target="commentAuthors.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00BDF3"/>
              </a:solidFill>
              <a:ln>
                <a:noFill/>
              </a:ln>
              <a:effectLst/>
              <a:scene3d>
                <a:camera prst="orthographicFront"/>
                <a:lightRig rig="twoPt" dir="tl"/>
              </a:scene3d>
              <a:sp3d prstMaterial="flat"/>
            </c:spPr>
          </c:dPt>
          <c:dPt>
            <c:idx val="1"/>
            <c:bubble3D val="0"/>
            <c:spPr>
              <a:solidFill>
                <a:srgbClr val="FFFFFF">
                  <a:lumMod val="85000"/>
                </a:srgbClr>
              </a:solidFill>
              <a:ln>
                <a:noFill/>
              </a:ln>
              <a:effectLst/>
              <a:scene3d>
                <a:camera prst="orthographicFront"/>
                <a:lightRig rig="twoPt" dir="tl"/>
              </a:scene3d>
              <a:sp3d prstMaterial="flat"/>
            </c:spPr>
          </c:dPt>
          <c:dLbls>
            <c:dLbl>
              <c:idx val="0"/>
              <c:layout>
                <c:manualLayout>
                  <c:x val="-0.0760777707899114"/>
                  <c:y val="-0.224752728277386"/>
                </c:manualLayout>
              </c:layout>
              <c:tx>
                <c:rich>
                  <a:bodyPr/>
                  <a:lstStyle/>
                  <a:p>
                    <a:r>
                      <a:rPr lang="pt-BR" sz="1100" b="1" smtClean="0">
                        <a:solidFill>
                          <a:schemeClr val="bg1"/>
                        </a:solidFill>
                      </a:rPr>
                      <a:t>86</a:t>
                    </a:r>
                    <a:r>
                      <a:rPr lang="pt-BR" sz="1100" b="1">
                        <a:solidFill>
                          <a:schemeClr val="bg1"/>
                        </a:solidFill>
                      </a:rPr>
                      <a:t>%</a:t>
                    </a:r>
                    <a:endParaRPr lang="pt-BR"/>
                  </a:p>
                </c:rich>
              </c:tx>
              <c:showLegendKey val="0"/>
              <c:showVal val="0"/>
              <c:showCatName val="1"/>
              <c:showSerName val="0"/>
              <c:showPercent val="1"/>
              <c:showBubbleSize val="0"/>
              <c:extLst>
                <c:ext xmlns:c15="http://schemas.microsoft.com/office/drawing/2012/chart" uri="{CE6537A1-D6FC-4f65-9D91-7224C49458BB}">
                  <c15:layout>
                    <c:manualLayout>
                      <c:w val="0.290903525971133"/>
                      <c:h val="0.38487596101095"/>
                    </c:manualLayout>
                  </c15:layout>
                </c:ext>
              </c:extLst>
            </c:dLbl>
            <c:dLbl>
              <c:idx val="1"/>
              <c:layout>
                <c:manualLayout>
                  <c:x val="0.184449115335716"/>
                  <c:y val="0.149562784915043"/>
                </c:manualLayout>
              </c:layout>
              <c:tx>
                <c:rich>
                  <a:bodyPr/>
                  <a:lstStyle/>
                  <a:p>
                    <a:r>
                      <a:rPr lang="it-IT" sz="1100" b="1" smtClean="0">
                        <a:solidFill>
                          <a:schemeClr val="bg1"/>
                        </a:solidFill>
                      </a:rPr>
                      <a:t>14</a:t>
                    </a:r>
                    <a:r>
                      <a:rPr lang="it-IT" sz="1100" b="1">
                        <a:solidFill>
                          <a:schemeClr val="bg1"/>
                        </a:solidFill>
                      </a:rPr>
                      <a:t>%</a:t>
                    </a:r>
                    <a:endParaRPr lang="it-IT"/>
                  </a:p>
                </c:rich>
              </c:tx>
              <c:showLegendKey val="0"/>
              <c:showVal val="0"/>
              <c:showCatName val="1"/>
              <c:showSerName val="0"/>
              <c:showPercent val="1"/>
              <c:showBubbleSize val="0"/>
              <c:extLst>
                <c:ext xmlns:c15="http://schemas.microsoft.com/office/drawing/2012/chart" uri="{CE6537A1-D6FC-4f65-9D91-7224C49458BB}">
                  <c15:layout>
                    <c:manualLayout>
                      <c:w val="0.274112557661111"/>
                      <c:h val="0.38487596101095"/>
                    </c:manualLayout>
                  </c15:layout>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86.0</c:v>
                </c:pt>
                <c:pt idx="1">
                  <c:v>14.0</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scene3d>
              <a:camera prst="orthographicFront"/>
              <a:lightRig rig="twoPt" dir="tl"/>
            </a:scene3d>
            <a:sp3d prstMaterial="flat"/>
          </c:spPr>
          <c:dPt>
            <c:idx val="0"/>
            <c:bubble3D val="0"/>
            <c:spPr>
              <a:solidFill>
                <a:srgbClr val="00BDF3"/>
              </a:solidFill>
              <a:ln>
                <a:noFill/>
              </a:ln>
              <a:effectLst/>
              <a:scene3d>
                <a:camera prst="orthographicFront"/>
                <a:lightRig rig="twoPt" dir="tl"/>
              </a:scene3d>
              <a:sp3d prstMaterial="flat"/>
            </c:spPr>
          </c:dPt>
          <c:dPt>
            <c:idx val="1"/>
            <c:bubble3D val="0"/>
            <c:spPr>
              <a:solidFill>
                <a:srgbClr val="FFFFFF">
                  <a:lumMod val="85000"/>
                </a:srgbClr>
              </a:solidFill>
              <a:ln>
                <a:noFill/>
              </a:ln>
              <a:scene3d>
                <a:camera prst="orthographicFront"/>
                <a:lightRig rig="twoPt" dir="tl"/>
              </a:scene3d>
              <a:sp3d prstMaterial="flat"/>
            </c:spPr>
          </c:dPt>
          <c:dLbls>
            <c:dLbl>
              <c:idx val="0"/>
              <c:layout>
                <c:manualLayout>
                  <c:x val="-0.131633307651222"/>
                  <c:y val="-0.180893079154579"/>
                </c:manualLayout>
              </c:layout>
              <c:tx>
                <c:rich>
                  <a:bodyPr/>
                  <a:lstStyle/>
                  <a:p>
                    <a:r>
                      <a:rPr lang="is-IS" sz="1100" b="1" smtClean="0">
                        <a:solidFill>
                          <a:schemeClr val="bg1"/>
                        </a:solidFill>
                      </a:rPr>
                      <a:t>72%</a:t>
                    </a:r>
                    <a:endParaRPr lang="is-IS"/>
                  </a:p>
                </c:rich>
              </c:tx>
              <c:showLegendKey val="0"/>
              <c:showVal val="0"/>
              <c:showCatName val="1"/>
              <c:showSerName val="0"/>
              <c:showPercent val="1"/>
              <c:showBubbleSize val="0"/>
              <c:extLst>
                <c:ext xmlns:c15="http://schemas.microsoft.com/office/drawing/2012/chart" uri="{CE6537A1-D6FC-4f65-9D91-7224C49458BB}">
                  <c15:layout>
                    <c:manualLayout>
                      <c:w val="0.290903525971133"/>
                      <c:h val="0.38487596101095"/>
                    </c:manualLayout>
                  </c15:layout>
                </c:ext>
              </c:extLst>
            </c:dLbl>
            <c:dLbl>
              <c:idx val="1"/>
              <c:layout>
                <c:manualLayout>
                  <c:x val="0.250374841201572"/>
                  <c:y val="0.149562094211908"/>
                </c:manualLayout>
              </c:layout>
              <c:tx>
                <c:rich>
                  <a:bodyPr/>
                  <a:lstStyle/>
                  <a:p>
                    <a:r>
                      <a:rPr lang="pt-BR" sz="1100" b="1" smtClean="0">
                        <a:solidFill>
                          <a:schemeClr val="bg1"/>
                        </a:solidFill>
                      </a:rPr>
                      <a:t>28%</a:t>
                    </a:r>
                    <a:endParaRPr lang="pt-BR"/>
                  </a:p>
                </c:rich>
              </c:tx>
              <c:showLegendKey val="0"/>
              <c:showVal val="0"/>
              <c:showCatName val="1"/>
              <c:showSerName val="0"/>
              <c:showPercent val="1"/>
              <c:showBubbleSize val="0"/>
              <c:extLst>
                <c:ext xmlns:c15="http://schemas.microsoft.com/office/drawing/2012/chart" uri="{CE6537A1-D6FC-4f65-9D91-7224C49458BB}">
                  <c15:layout>
                    <c:manualLayout>
                      <c:w val="0.282508041816122"/>
                      <c:h val="0.38487596101095"/>
                    </c:manualLayout>
                  </c15:layout>
                </c:ext>
              </c:extLst>
            </c:dLbl>
            <c:spPr>
              <a:noFill/>
              <a:ln>
                <a:noFill/>
              </a:ln>
              <a:effectLst/>
            </c:spPr>
            <c:txPr>
              <a:bodyPr/>
              <a:lstStyle/>
              <a:p>
                <a:pPr>
                  <a:defRPr sz="10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72.0</c:v>
                </c:pt>
                <c:pt idx="1">
                  <c:v>28.0</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spPr>
    <a:ln>
      <a:noFill/>
    </a:ln>
  </c:spPr>
  <c:txPr>
    <a:bodyPr/>
    <a:lstStyle/>
    <a:p>
      <a:pPr>
        <a:defRPr sz="18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dLbls>
          <c:showLegendKey val="0"/>
          <c:showVal val="0"/>
          <c:showCatName val="1"/>
          <c:showSerName val="0"/>
          <c:showPercent val="1"/>
          <c:showBubbleSize val="0"/>
          <c:showLeaderLines val="0"/>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00BDF3"/>
              </a:solidFill>
              <a:ln>
                <a:noFill/>
              </a:ln>
              <a:effectLst/>
              <a:scene3d>
                <a:camera prst="orthographicFront"/>
                <a:lightRig rig="twoPt" dir="tl"/>
              </a:scene3d>
              <a:sp3d prstMaterial="flat"/>
            </c:spPr>
          </c:dPt>
          <c:dPt>
            <c:idx val="1"/>
            <c:bubble3D val="0"/>
            <c:spPr>
              <a:solidFill>
                <a:srgbClr val="FFFFFF">
                  <a:lumMod val="85000"/>
                </a:srgbClr>
              </a:solidFill>
              <a:ln>
                <a:noFill/>
              </a:ln>
              <a:effectLst/>
              <a:scene3d>
                <a:camera prst="orthographicFront"/>
                <a:lightRig rig="twoPt" dir="tl"/>
              </a:scene3d>
              <a:sp3d prstMaterial="flat"/>
            </c:spPr>
          </c:dPt>
          <c:dLbls>
            <c:dLbl>
              <c:idx val="0"/>
              <c:layout>
                <c:manualLayout>
                  <c:x val="-0.148424227119661"/>
                  <c:y val="-0.216684014339072"/>
                </c:manualLayout>
              </c:layout>
              <c:tx>
                <c:rich>
                  <a:bodyPr/>
                  <a:lstStyle/>
                  <a:p>
                    <a:r>
                      <a:rPr lang="en-US" sz="1100" b="1" smtClean="0">
                        <a:solidFill>
                          <a:schemeClr val="bg1"/>
                        </a:solidFill>
                      </a:rPr>
                      <a:t>70%</a:t>
                    </a:r>
                    <a:endParaRPr lang="en-US"/>
                  </a:p>
                </c:rich>
              </c:tx>
              <c:showLegendKey val="0"/>
              <c:showVal val="0"/>
              <c:showCatName val="1"/>
              <c:showSerName val="0"/>
              <c:showPercent val="1"/>
              <c:showBubbleSize val="0"/>
              <c:extLst>
                <c:ext xmlns:c15="http://schemas.microsoft.com/office/drawing/2012/chart" uri="{CE6537A1-D6FC-4f65-9D91-7224C49458BB}">
                  <c15:layout>
                    <c:manualLayout>
                      <c:w val="0.374858367521243"/>
                      <c:h val="0.38487596101095"/>
                    </c:manualLayout>
                  </c15:layout>
                </c:ext>
              </c:extLst>
            </c:dLbl>
            <c:dLbl>
              <c:idx val="1"/>
              <c:layout>
                <c:manualLayout>
                  <c:x val="0.254572583279078"/>
                  <c:y val="0.158334024036469"/>
                </c:manualLayout>
              </c:layout>
              <c:tx>
                <c:rich>
                  <a:bodyPr/>
                  <a:lstStyle/>
                  <a:p>
                    <a:r>
                      <a:rPr lang="pt-BR" sz="1100" b="1" smtClean="0">
                        <a:solidFill>
                          <a:schemeClr val="bg1"/>
                        </a:solidFill>
                      </a:rPr>
                      <a:t>30%</a:t>
                    </a:r>
                    <a:endParaRPr lang="pt-BR"/>
                  </a:p>
                </c:rich>
              </c:tx>
              <c:showLegendKey val="0"/>
              <c:showVal val="0"/>
              <c:showCatName val="1"/>
              <c:showSerName val="0"/>
              <c:showPercent val="1"/>
              <c:showBubbleSize val="0"/>
              <c:extLst>
                <c:ext xmlns:c15="http://schemas.microsoft.com/office/drawing/2012/chart" uri="{CE6537A1-D6FC-4f65-9D91-7224C49458BB}">
                  <c15:layout>
                    <c:manualLayout>
                      <c:w val="0.290903525971133"/>
                      <c:h val="0.38487596101095"/>
                    </c:manualLayout>
                  </c15:layout>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70.0</c:v>
                </c:pt>
                <c:pt idx="1">
                  <c:v>30.0</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00BDF3"/>
              </a:solidFill>
              <a:ln>
                <a:noFill/>
              </a:ln>
              <a:effectLst/>
              <a:scene3d>
                <a:camera prst="orthographicFront"/>
                <a:lightRig rig="twoPt" dir="tl"/>
              </a:scene3d>
              <a:sp3d prstMaterial="flat"/>
            </c:spPr>
          </c:dPt>
          <c:dPt>
            <c:idx val="1"/>
            <c:bubble3D val="0"/>
            <c:spPr>
              <a:solidFill>
                <a:srgbClr val="FFFFFF">
                  <a:lumMod val="85000"/>
                </a:srgbClr>
              </a:solidFill>
              <a:ln>
                <a:noFill/>
              </a:ln>
              <a:effectLst/>
              <a:scene3d>
                <a:camera prst="orthographicFront"/>
                <a:lightRig rig="twoPt" dir="tl"/>
              </a:scene3d>
              <a:sp3d prstMaterial="flat"/>
            </c:spPr>
          </c:dPt>
          <c:dLbls>
            <c:dLbl>
              <c:idx val="0"/>
              <c:layout>
                <c:manualLayout>
                  <c:x val="-0.154597601517772"/>
                  <c:y val="-0.154577289680895"/>
                </c:manualLayout>
              </c:layout>
              <c:tx>
                <c:rich>
                  <a:bodyPr/>
                  <a:lstStyle/>
                  <a:p>
                    <a:r>
                      <a:rPr lang="pt-BR" sz="1100" b="1" smtClean="0">
                        <a:solidFill>
                          <a:schemeClr val="bg1"/>
                        </a:solidFill>
                      </a:rPr>
                      <a:t>61%</a:t>
                    </a:r>
                    <a:endParaRPr lang="pt-BR"/>
                  </a:p>
                </c:rich>
              </c:tx>
              <c:showLegendKey val="0"/>
              <c:showVal val="0"/>
              <c:showCatName val="1"/>
              <c:showSerName val="0"/>
              <c:showPercent val="1"/>
              <c:showBubbleSize val="0"/>
              <c:extLst>
                <c:ext xmlns:c15="http://schemas.microsoft.com/office/drawing/2012/chart" uri="{CE6537A1-D6FC-4f65-9D91-7224C49458BB}">
                  <c15:layout>
                    <c:manualLayout>
                      <c:w val="0.257321589351089"/>
                      <c:h val="0.38487596101095"/>
                    </c:manualLayout>
                  </c15:layout>
                </c:ext>
              </c:extLst>
            </c:dLbl>
            <c:dLbl>
              <c:idx val="1"/>
              <c:layout>
                <c:manualLayout>
                  <c:x val="0.182963381145726"/>
                  <c:y val="0.0755234362670314"/>
                </c:manualLayout>
              </c:layout>
              <c:tx>
                <c:rich>
                  <a:bodyPr/>
                  <a:lstStyle/>
                  <a:p>
                    <a:r>
                      <a:rPr lang="uk-UA" sz="1100" b="1" smtClean="0">
                        <a:solidFill>
                          <a:schemeClr val="bg1"/>
                        </a:solidFill>
                      </a:rPr>
                      <a:t>39%</a:t>
                    </a:r>
                    <a:endParaRPr lang="uk-UA"/>
                  </a:p>
                </c:rich>
              </c:tx>
              <c:showLegendKey val="0"/>
              <c:showVal val="0"/>
              <c:showCatName val="1"/>
              <c:showSerName val="0"/>
              <c:showPercent val="1"/>
              <c:showBubbleSize val="0"/>
              <c:extLst>
                <c:ext xmlns:c15="http://schemas.microsoft.com/office/drawing/2012/chart" uri="{CE6537A1-D6FC-4f65-9D91-7224C49458BB}">
                  <c15:layout>
                    <c:manualLayout>
                      <c:w val="0.391649335831265"/>
                      <c:h val="0.38487596101095"/>
                    </c:manualLayout>
                  </c15:layout>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61.0</c:v>
                </c:pt>
                <c:pt idx="1">
                  <c:v>39.0</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dLbls>
          <c:showLegendKey val="0"/>
          <c:showVal val="0"/>
          <c:showCatName val="0"/>
          <c:showSerName val="0"/>
          <c:showPercent val="0"/>
          <c:showBubbleSize val="0"/>
          <c:showLeaderLines val="0"/>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00BDF3"/>
              </a:solidFill>
              <a:ln>
                <a:noFill/>
              </a:ln>
              <a:effectLst/>
              <a:scene3d>
                <a:camera prst="orthographicFront"/>
                <a:lightRig rig="twoPt" dir="tl"/>
              </a:scene3d>
              <a:sp3d prstMaterial="flat"/>
            </c:spPr>
          </c:dPt>
          <c:dPt>
            <c:idx val="1"/>
            <c:bubble3D val="0"/>
            <c:spPr>
              <a:solidFill>
                <a:srgbClr val="FFFFFF">
                  <a:lumMod val="85000"/>
                </a:srgbClr>
              </a:solidFill>
              <a:ln>
                <a:noFill/>
              </a:ln>
              <a:effectLst/>
              <a:scene3d>
                <a:camera prst="orthographicFront"/>
                <a:lightRig rig="twoPt" dir="tl"/>
              </a:scene3d>
              <a:sp3d prstMaterial="flat"/>
            </c:spPr>
          </c:dPt>
          <c:dLbls>
            <c:dLbl>
              <c:idx val="0"/>
              <c:layout>
                <c:manualLayout>
                  <c:x val="-0.100522048950543"/>
                  <c:y val="-0.242297969332781"/>
                </c:manualLayout>
              </c:layout>
              <c:tx>
                <c:rich>
                  <a:bodyPr/>
                  <a:lstStyle/>
                  <a:p>
                    <a:r>
                      <a:rPr lang="pt-BR" sz="1100" b="1" smtClean="0">
                        <a:solidFill>
                          <a:schemeClr val="bg1"/>
                        </a:solidFill>
                      </a:rPr>
                      <a:t>88%</a:t>
                    </a:r>
                    <a:endParaRPr lang="pt-BR"/>
                  </a:p>
                </c:rich>
              </c:tx>
              <c:showLegendKey val="0"/>
              <c:showVal val="0"/>
              <c:showCatName val="1"/>
              <c:showSerName val="0"/>
              <c:showPercent val="1"/>
              <c:showBubbleSize val="0"/>
              <c:extLst>
                <c:ext xmlns:c15="http://schemas.microsoft.com/office/drawing/2012/chart" uri="{CE6537A1-D6FC-4f65-9D91-7224C49458BB}">
                  <c15:layout>
                    <c:manualLayout>
                      <c:w val="0.316089978436166"/>
                      <c:h val="0.38487596101095"/>
                    </c:manualLayout>
                  </c15:layout>
                </c:ext>
              </c:extLst>
            </c:dLbl>
            <c:dLbl>
              <c:idx val="1"/>
              <c:layout>
                <c:manualLayout>
                  <c:x val="0.19481853194052"/>
                  <c:y val="0.131314678009665"/>
                </c:manualLayout>
              </c:layout>
              <c:tx>
                <c:rich>
                  <a:bodyPr/>
                  <a:lstStyle/>
                  <a:p>
                    <a:r>
                      <a:rPr lang="is-IS" sz="1100" b="1" dirty="0" smtClean="0">
                        <a:solidFill>
                          <a:schemeClr val="bg1"/>
                        </a:solidFill>
                      </a:rPr>
                      <a:t>12%</a:t>
                    </a:r>
                    <a:endParaRPr lang="is-IS" dirty="0"/>
                  </a:p>
                </c:rich>
              </c:tx>
              <c:showLegendKey val="0"/>
              <c:showVal val="0"/>
              <c:showCatName val="1"/>
              <c:showSerName val="0"/>
              <c:showPercent val="1"/>
              <c:showBubbleSize val="0"/>
              <c:extLst>
                <c:ext xmlns:c15="http://schemas.microsoft.com/office/drawing/2012/chart" uri="{CE6537A1-D6FC-4f65-9D91-7224C49458BB}">
                  <c15:layout>
                    <c:manualLayout>
                      <c:w val="0.500790629846409"/>
                      <c:h val="0.38487596101095"/>
                    </c:manualLayout>
                  </c15:layout>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88.0</c:v>
                </c:pt>
                <c:pt idx="1">
                  <c:v>12.0</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c:spPr>
          <c:dPt>
            <c:idx val="0"/>
            <c:bubble3D val="0"/>
            <c:spPr>
              <a:solidFill>
                <a:srgbClr val="00BDF3"/>
              </a:solidFill>
              <a:ln>
                <a:noFill/>
              </a:ln>
              <a:effectLst/>
              <a:scene3d>
                <a:camera prst="orthographicFront"/>
                <a:lightRig rig="twoPt" dir="tl"/>
              </a:scene3d>
              <a:sp3d prstMaterial="flat"/>
            </c:spPr>
          </c:dPt>
          <c:dPt>
            <c:idx val="1"/>
            <c:bubble3D val="0"/>
            <c:spPr>
              <a:solidFill>
                <a:srgbClr val="FFFFFF">
                  <a:lumMod val="85000"/>
                </a:srgbClr>
              </a:solidFill>
              <a:ln>
                <a:noFill/>
              </a:ln>
              <a:effectLst/>
              <a:scene3d>
                <a:camera prst="orthographicFront"/>
                <a:lightRig rig="twoPt" dir="tl"/>
              </a:scene3d>
              <a:sp3d prstMaterial="flat"/>
            </c:spPr>
          </c:dPt>
          <c:dLbls>
            <c:dLbl>
              <c:idx val="0"/>
              <c:layout>
                <c:manualLayout>
                  <c:x val="-0.195584833412144"/>
                  <c:y val="-0.17212253073629"/>
                </c:manualLayout>
              </c:layout>
              <c:tx>
                <c:rich>
                  <a:bodyPr/>
                  <a:lstStyle/>
                  <a:p>
                    <a:r>
                      <a:rPr lang="pt-BR" sz="1100" b="1" smtClean="0">
                        <a:solidFill>
                          <a:schemeClr val="bg1"/>
                        </a:solidFill>
                      </a:rPr>
                      <a:t>76%</a:t>
                    </a:r>
                    <a:endParaRPr lang="pt-BR"/>
                  </a:p>
                </c:rich>
              </c:tx>
              <c:showLegendKey val="0"/>
              <c:showVal val="0"/>
              <c:showCatName val="1"/>
              <c:showSerName val="0"/>
              <c:showPercent val="1"/>
              <c:showBubbleSize val="0"/>
              <c:extLst>
                <c:ext xmlns:c15="http://schemas.microsoft.com/office/drawing/2012/chart" uri="{CE6537A1-D6FC-4f65-9D91-7224C49458BB}">
                  <c15:layout>
                    <c:manualLayout>
                      <c:w val="0.274112557661111"/>
                      <c:h val="0.38487596101095"/>
                    </c:manualLayout>
                  </c15:layout>
                </c:ext>
              </c:extLst>
            </c:dLbl>
            <c:dLbl>
              <c:idx val="1"/>
              <c:layout>
                <c:manualLayout>
                  <c:x val="0.236301125930375"/>
                  <c:y val="0.184649813510153"/>
                </c:manualLayout>
              </c:layout>
              <c:tx>
                <c:rich>
                  <a:bodyPr/>
                  <a:lstStyle/>
                  <a:p>
                    <a:r>
                      <a:rPr lang="is-IS" sz="1100" b="1" smtClean="0">
                        <a:solidFill>
                          <a:schemeClr val="bg1"/>
                        </a:solidFill>
                      </a:rPr>
                      <a:t>24%</a:t>
                    </a:r>
                    <a:endParaRPr lang="is-IS"/>
                  </a:p>
                </c:rich>
              </c:tx>
              <c:showLegendKey val="0"/>
              <c:showVal val="0"/>
              <c:showCatName val="1"/>
              <c:showSerName val="0"/>
              <c:showPercent val="1"/>
              <c:showBubbleSize val="0"/>
              <c:extLst>
                <c:ext xmlns:c15="http://schemas.microsoft.com/office/drawing/2012/chart" uri="{CE6537A1-D6FC-4f65-9D91-7224C49458BB}">
                  <c15:layout>
                    <c:manualLayout>
                      <c:w val="0.316089978436166"/>
                      <c:h val="0.38487596101095"/>
                    </c:manualLayout>
                  </c15:layout>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76.0</c:v>
                </c:pt>
                <c:pt idx="1">
                  <c:v>24.0</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00BDF3"/>
              </a:solidFill>
              <a:ln>
                <a:noFill/>
              </a:ln>
              <a:effectLst/>
              <a:scene3d>
                <a:camera prst="orthographicFront"/>
                <a:lightRig rig="twoPt" dir="tl"/>
              </a:scene3d>
              <a:sp3d prstMaterial="flat"/>
            </c:spPr>
          </c:dPt>
          <c:dPt>
            <c:idx val="1"/>
            <c:bubble3D val="0"/>
            <c:spPr>
              <a:solidFill>
                <a:srgbClr val="FFFFFF">
                  <a:lumMod val="85000"/>
                </a:srgbClr>
              </a:solidFill>
              <a:ln>
                <a:noFill/>
              </a:ln>
              <a:effectLst/>
              <a:scene3d>
                <a:camera prst="orthographicFront"/>
                <a:lightRig rig="twoPt" dir="tl"/>
              </a:scene3d>
              <a:sp3d prstMaterial="flat"/>
            </c:spPr>
          </c:dPt>
          <c:dLbls>
            <c:dLbl>
              <c:idx val="0"/>
              <c:layout>
                <c:manualLayout>
                  <c:x val="-0.0736080462770128"/>
                  <c:y val="-0.242298660035917"/>
                </c:manualLayout>
              </c:layout>
              <c:tx>
                <c:rich>
                  <a:bodyPr/>
                  <a:lstStyle/>
                  <a:p>
                    <a:r>
                      <a:rPr lang="en-US" sz="1100" b="1" smtClean="0">
                        <a:solidFill>
                          <a:schemeClr val="bg1"/>
                        </a:solidFill>
                      </a:rPr>
                      <a:t>90%</a:t>
                    </a:r>
                    <a:endParaRPr lang="en-US"/>
                  </a:p>
                </c:rich>
              </c:tx>
              <c:showLegendKey val="0"/>
              <c:showVal val="0"/>
              <c:showCatName val="1"/>
              <c:showSerName val="0"/>
              <c:showPercent val="1"/>
              <c:showBubbleSize val="0"/>
              <c:extLst>
                <c:ext xmlns:c15="http://schemas.microsoft.com/office/drawing/2012/chart" uri="{CE6537A1-D6FC-4f65-9D91-7224C49458BB}">
                  <c15:layout>
                    <c:manualLayout>
                      <c:w val="0.332880946746188"/>
                      <c:h val="0.38487596101095"/>
                    </c:manualLayout>
                  </c15:layout>
                </c:ext>
              </c:extLst>
            </c:dLbl>
            <c:dLbl>
              <c:idx val="1"/>
              <c:layout>
                <c:manualLayout>
                  <c:x val="0.131852400777937"/>
                  <c:y val="0.167105994904669"/>
                </c:manualLayout>
              </c:layout>
              <c:tx>
                <c:rich>
                  <a:bodyPr/>
                  <a:lstStyle/>
                  <a:p>
                    <a:r>
                      <a:rPr lang="pt-BR" sz="1100" b="1" smtClean="0">
                        <a:solidFill>
                          <a:schemeClr val="bg1"/>
                        </a:solidFill>
                      </a:rPr>
                      <a:t>10%</a:t>
                    </a:r>
                    <a:endParaRPr lang="pt-BR"/>
                  </a:p>
                </c:rich>
              </c:tx>
              <c:showLegendKey val="0"/>
              <c:showVal val="0"/>
              <c:showCatName val="1"/>
              <c:showSerName val="0"/>
              <c:showPercent val="1"/>
              <c:showBubbleSize val="0"/>
              <c:extLst>
                <c:ext xmlns:c15="http://schemas.microsoft.com/office/drawing/2012/chart" uri="{CE6537A1-D6FC-4f65-9D91-7224C49458BB}">
                  <c15:layout>
                    <c:manualLayout>
                      <c:w val="0.307694494281155"/>
                      <c:h val="0.38487596101095"/>
                    </c:manualLayout>
                  </c15:layout>
                </c:ext>
              </c:extLst>
            </c:dLbl>
            <c:spPr>
              <a:noFill/>
              <a:ln>
                <a:noFill/>
              </a:ln>
              <a:effectLst/>
            </c:spPr>
            <c:txPr>
              <a:bodyPr/>
              <a:lstStyle/>
              <a:p>
                <a:pPr algn="l">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90.0</c:v>
                </c:pt>
                <c:pt idx="1">
                  <c:v>10.0</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Microsoft Build 2016</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3/23/16 1:25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Microsoft Build 2016</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3/23/16 1:25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3/23/16 1:25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6198778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890984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Apple has a developer preview where</a:t>
            </a:r>
            <a:r>
              <a:rPr lang="en-US" baseline="0" dirty="0" smtClean="0"/>
              <a:t> Xamarin has alphas ready. Google does not offer this. </a:t>
            </a:r>
          </a:p>
          <a:p>
            <a:pPr marL="171450" indent="-171450">
              <a:buFont typeface="Arial" panose="020B0604020202020204" pitchFamily="34" charset="0"/>
              <a:buChar char="•"/>
            </a:pPr>
            <a:r>
              <a:rPr lang="en-US" baseline="0" dirty="0" smtClean="0"/>
              <a:t>Android versions are usually 4 to 8 weeks out for a stable release, but alphas and betas are usually earlier. </a:t>
            </a:r>
          </a:p>
          <a:p>
            <a:pPr marL="171450" indent="-171450">
              <a:buFont typeface="Arial" panose="020B0604020202020204" pitchFamily="34" charset="0"/>
              <a:buChar char="•"/>
            </a:pPr>
            <a:r>
              <a:rPr lang="en-US" baseline="0" dirty="0" smtClean="0"/>
              <a:t>Xamarin realizes how important having iOS ready because within 24 hours a large portion of iOS users upgrade</a:t>
            </a:r>
          </a:p>
          <a:p>
            <a:pPr marL="171450" indent="-171450">
              <a:buFont typeface="Arial" panose="020B0604020202020204" pitchFamily="34" charset="0"/>
              <a:buChar char="•"/>
            </a:pPr>
            <a:r>
              <a:rPr lang="en-US" baseline="0" dirty="0" smtClean="0"/>
              <a:t>Android on the other hand is much different. After 4 months on the market Android 4.4 only had 1% adoption</a:t>
            </a:r>
            <a:endParaRPr lang="en-US" dirty="0" smtClean="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14</a:t>
            </a:fld>
            <a:endParaRPr lang="en-US"/>
          </a:p>
        </p:txBody>
      </p:sp>
    </p:spTree>
    <p:extLst>
      <p:ext uri="{BB962C8B-B14F-4D97-AF65-F5344CB8AC3E}">
        <p14:creationId xmlns:p14="http://schemas.microsoft.com/office/powerpoint/2010/main" val="203334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Coming up next is bubbles</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3/23/16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557227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all of your favorite libraries from NuGet or share and distribute</a:t>
            </a:r>
            <a:r>
              <a:rPr lang="en-US" baseline="0" dirty="0" smtClean="0"/>
              <a:t> your own!</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19</a:t>
            </a:fld>
            <a:endParaRPr lang="en-US"/>
          </a:p>
        </p:txBody>
      </p:sp>
    </p:spTree>
    <p:extLst>
      <p:ext uri="{BB962C8B-B14F-4D97-AF65-F5344CB8AC3E}">
        <p14:creationId xmlns:p14="http://schemas.microsoft.com/office/powerpoint/2010/main" val="11384728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smtClean="0">
                <a:solidFill>
                  <a:schemeClr val="bg1"/>
                </a:solidFill>
                <a:latin typeface="Segoe UI" panose="020B0502040204020203" pitchFamily="34" charset="0"/>
                <a:cs typeface="Segoe UI" panose="020B0502040204020203" pitchFamily="34" charset="0"/>
              </a:rPr>
              <a:t>iCircuit</a:t>
            </a:r>
            <a:r>
              <a:rPr lang="en-US" baseline="0" dirty="0" smtClean="0">
                <a:solidFill>
                  <a:schemeClr val="bg1"/>
                </a:solidFill>
                <a:latin typeface="Segoe UI" panose="020B0502040204020203" pitchFamily="34" charset="0"/>
                <a:cs typeface="Segoe UI" panose="020B0502040204020203" pitchFamily="34" charset="0"/>
              </a:rPr>
              <a:t> is made by Frank Krueger, a long time Mono &amp; Xamarin developer. </a:t>
            </a:r>
          </a:p>
          <a:p>
            <a:pPr marL="171450" indent="-171450">
              <a:buFont typeface="Arial" panose="020B0604020202020204" pitchFamily="34" charset="0"/>
              <a:buChar char="•"/>
            </a:pPr>
            <a:r>
              <a:rPr lang="en-US" dirty="0" smtClean="0">
                <a:solidFill>
                  <a:schemeClr val="bg1"/>
                </a:solidFill>
                <a:latin typeface="Segoe UI" panose="020B0502040204020203" pitchFamily="34" charset="0"/>
                <a:cs typeface="Segoe UI" panose="020B0502040204020203" pitchFamily="34" charset="0"/>
              </a:rPr>
              <a:t>Sharing code lead to 70</a:t>
            </a:r>
            <a:r>
              <a:rPr lang="en-US" baseline="0" dirty="0" smtClean="0">
                <a:solidFill>
                  <a:schemeClr val="bg1"/>
                </a:solidFill>
                <a:latin typeface="Segoe UI" panose="020B0502040204020203" pitchFamily="34" charset="0"/>
                <a:cs typeface="Segoe UI" panose="020B0502040204020203" pitchFamily="34" charset="0"/>
              </a:rPr>
              <a:t> to 90% code reuse across platforms speeding up development</a:t>
            </a:r>
            <a:endParaRPr lang="en-US" dirty="0" smtClean="0">
              <a:solidFill>
                <a:schemeClr val="bg1"/>
              </a:solidFill>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dirty="0" smtClean="0">
                <a:solidFill>
                  <a:schemeClr val="bg1"/>
                </a:solidFill>
                <a:latin typeface="Segoe UI" panose="020B0502040204020203" pitchFamily="34" charset="0"/>
                <a:cs typeface="Segoe UI" panose="020B0502040204020203" pitchFamily="34" charset="0"/>
              </a:rPr>
              <a:t>Real-time circuit simulator and editor used to design analog and digital circuits</a:t>
            </a:r>
          </a:p>
          <a:p>
            <a:r>
              <a:rPr lang="en-US" sz="1050" dirty="0" smtClean="0">
                <a:solidFill>
                  <a:schemeClr val="bg1"/>
                </a:solidFill>
                <a:latin typeface="Segoe UI" panose="020B0502040204020203" pitchFamily="34" charset="0"/>
                <a:cs typeface="Segoe UI" panose="020B0502040204020203" pitchFamily="34" charset="0"/>
              </a:rPr>
              <a:t>http://</a:t>
            </a:r>
            <a:r>
              <a:rPr lang="en-US" sz="1050" dirty="0" err="1" smtClean="0">
                <a:solidFill>
                  <a:schemeClr val="bg1"/>
                </a:solidFill>
                <a:latin typeface="Segoe UI" panose="020B0502040204020203" pitchFamily="34" charset="0"/>
                <a:cs typeface="Segoe UI" panose="020B0502040204020203" pitchFamily="34" charset="0"/>
              </a:rPr>
              <a:t>praeclarum.org</a:t>
            </a:r>
            <a:r>
              <a:rPr lang="en-US" sz="1050" dirty="0" smtClean="0">
                <a:solidFill>
                  <a:schemeClr val="bg1"/>
                </a:solidFill>
                <a:latin typeface="Segoe UI" panose="020B0502040204020203" pitchFamily="34" charset="0"/>
                <a:cs typeface="Segoe UI" panose="020B0502040204020203" pitchFamily="34" charset="0"/>
              </a:rPr>
              <a:t>/post/42378027611/</a:t>
            </a:r>
            <a:r>
              <a:rPr lang="en-US" sz="1050" dirty="0" err="1" smtClean="0">
                <a:solidFill>
                  <a:schemeClr val="bg1"/>
                </a:solidFill>
                <a:latin typeface="Segoe UI" panose="020B0502040204020203" pitchFamily="34" charset="0"/>
                <a:cs typeface="Segoe UI" panose="020B0502040204020203" pitchFamily="34" charset="0"/>
              </a:rPr>
              <a:t>icircuit</a:t>
            </a:r>
            <a:r>
              <a:rPr lang="en-US" sz="1050" dirty="0" smtClean="0">
                <a:solidFill>
                  <a:schemeClr val="bg1"/>
                </a:solidFill>
                <a:latin typeface="Segoe UI" panose="020B0502040204020203" pitchFamily="34" charset="0"/>
                <a:cs typeface="Segoe UI" panose="020B0502040204020203" pitchFamily="34" charset="0"/>
              </a:rPr>
              <a:t>-code-reuse-part-</a:t>
            </a:r>
            <a:r>
              <a:rPr lang="en-US" sz="1050" dirty="0" err="1" smtClean="0">
                <a:solidFill>
                  <a:schemeClr val="bg1"/>
                </a:solidFill>
                <a:latin typeface="Segoe UI" panose="020B0502040204020203" pitchFamily="34" charset="0"/>
                <a:cs typeface="Segoe UI" panose="020B0502040204020203" pitchFamily="34" charset="0"/>
              </a:rPr>
              <a:t>cinq</a:t>
            </a:r>
            <a:endParaRPr lang="en-US" sz="1050" dirty="0" smtClean="0">
              <a:solidFill>
                <a:schemeClr val="bg1"/>
              </a:solidFill>
              <a:latin typeface="Segoe UI" panose="020B0502040204020203" pitchFamily="34" charset="0"/>
              <a:cs typeface="Segoe UI" panose="020B0502040204020203" pitchFamily="34" charset="0"/>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20</a:t>
            </a:fld>
            <a:endParaRPr lang="en-US"/>
          </a:p>
        </p:txBody>
      </p:sp>
    </p:spTree>
    <p:extLst>
      <p:ext uri="{BB962C8B-B14F-4D97-AF65-F5344CB8AC3E}">
        <p14:creationId xmlns:p14="http://schemas.microsoft.com/office/powerpoint/2010/main" val="616265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3/23/16 1:25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911153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Update phone image</a:t>
            </a:r>
            <a:r>
              <a:rPr lang="en-US" baseline="0" dirty="0" smtClean="0"/>
              <a:t> to a Microsoft phone.</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3/23/16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489916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smtClean="0">
                <a:latin typeface="Segoe"/>
              </a:rPr>
              <a:t>Speakers: </a:t>
            </a:r>
            <a:r>
              <a:rPr lang="en-US" dirty="0" smtClean="0">
                <a:latin typeface="Segoe"/>
              </a:rPr>
              <a:t>Please note this slide will be updated with your session’s QR code during the scrub process which</a:t>
            </a:r>
            <a:r>
              <a:rPr lang="en-US" baseline="0" dirty="0" smtClean="0">
                <a:latin typeface="Segoe"/>
              </a:rPr>
              <a:t> is </a:t>
            </a:r>
            <a:r>
              <a:rPr lang="en-US" dirty="0" smtClean="0">
                <a:latin typeface="Segoe"/>
              </a:rPr>
              <a:t>outlined</a:t>
            </a:r>
            <a:r>
              <a:rPr lang="en-US" baseline="0" dirty="0" smtClean="0">
                <a:latin typeface="Segoe"/>
              </a:rPr>
              <a:t> on side 3. Attendees can scan the QR code for access to your session’s </a:t>
            </a:r>
            <a:r>
              <a:rPr lang="en-US" baseline="0" dirty="0" err="1" smtClean="0">
                <a:latin typeface="Segoe"/>
              </a:rPr>
              <a:t>eval</a:t>
            </a:r>
            <a:r>
              <a:rPr lang="en-US" baseline="0" dirty="0" smtClean="0">
                <a:latin typeface="Segoe"/>
              </a:rPr>
              <a:t>.</a:t>
            </a:r>
            <a:endParaRPr lang="en-US" dirty="0" smtClean="0">
              <a:latin typeface="Segoe"/>
            </a:endParaRP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3/23/16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9229004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smtClean="0"/>
              <a:t>Dark gray background.</a:t>
            </a:r>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3/23/16 1:25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31</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755649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makes up a “Native” mobile application? I am sure you have heard the</a:t>
            </a:r>
            <a:r>
              <a:rPr lang="en-US" baseline="0" dirty="0" smtClean="0"/>
              <a:t> “native” thrown around, but what does that really mean?</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a:t>
            </a:fld>
            <a:endParaRPr lang="en-US"/>
          </a:p>
        </p:txBody>
      </p:sp>
    </p:spTree>
    <p:extLst>
      <p:ext uri="{BB962C8B-B14F-4D97-AF65-F5344CB8AC3E}">
        <p14:creationId xmlns:p14="http://schemas.microsoft.com/office/powerpoint/2010/main" val="1588449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native app needs a lot of things, but three important ones stick out:</a:t>
            </a:r>
          </a:p>
          <a:p>
            <a:pPr marL="228600" indent="-228600">
              <a:buFont typeface="+mj-lt"/>
              <a:buAutoNum type="arabicPeriod"/>
            </a:pPr>
            <a:r>
              <a:rPr lang="en-US" baseline="0" dirty="0" smtClean="0"/>
              <a:t>Native User Interface: Apps need to look and act correct per platform.</a:t>
            </a:r>
          </a:p>
          <a:p>
            <a:pPr marL="228600" indent="-228600">
              <a:buFont typeface="+mj-lt"/>
              <a:buAutoNum type="arabicPeriod"/>
            </a:pPr>
            <a:r>
              <a:rPr lang="en-US" baseline="0" dirty="0" smtClean="0"/>
              <a:t>Full SDK Access: As a developer we need to add the latest and greatest features</a:t>
            </a:r>
          </a:p>
          <a:p>
            <a:pPr marL="228600" indent="-228600">
              <a:buFont typeface="+mj-lt"/>
              <a:buAutoNum type="arabicPeriod"/>
            </a:pPr>
            <a:r>
              <a:rPr lang="en-US" baseline="0" dirty="0" smtClean="0"/>
              <a:t>Native Performance: Needs to be fast and fluid</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3/23/16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618677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know what we want how do we get there? Let’s talk about the state of mobile</a:t>
            </a:r>
            <a:r>
              <a:rPr lang="en-US" baseline="0" dirty="0" smtClean="0"/>
              <a:t> development.</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a:t>
            </a:fld>
            <a:endParaRPr lang="en-US"/>
          </a:p>
        </p:txBody>
      </p:sp>
    </p:spTree>
    <p:extLst>
      <p:ext uri="{BB962C8B-B14F-4D97-AF65-F5344CB8AC3E}">
        <p14:creationId xmlns:p14="http://schemas.microsoft.com/office/powerpoint/2010/main" val="965934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Multiple</a:t>
            </a:r>
            <a:r>
              <a:rPr lang="en-US" baseline="0" dirty="0" smtClean="0"/>
              <a:t> Teams</a:t>
            </a:r>
          </a:p>
          <a:p>
            <a:pPr marL="171450" indent="-171450">
              <a:buFont typeface="Arial" panose="020B0604020202020204" pitchFamily="34" charset="0"/>
              <a:buChar char="•"/>
            </a:pPr>
            <a:r>
              <a:rPr lang="en-US" baseline="0" dirty="0" smtClean="0"/>
              <a:t>Multiple Code Bases</a:t>
            </a:r>
          </a:p>
          <a:p>
            <a:pPr marL="171450" indent="-171450">
              <a:buFont typeface="Arial" panose="020B0604020202020204" pitchFamily="34" charset="0"/>
              <a:buChar char="•"/>
            </a:pPr>
            <a:r>
              <a:rPr lang="en-US" baseline="0" dirty="0" smtClean="0"/>
              <a:t>Expensive &amp; Slow</a:t>
            </a:r>
          </a:p>
          <a:p>
            <a:pPr marL="171450" indent="-171450">
              <a:buFont typeface="Arial" panose="020B0604020202020204" pitchFamily="34" charset="0"/>
              <a:buChar char="•"/>
            </a:pPr>
            <a:r>
              <a:rPr lang="en-US" baseline="0" dirty="0" smtClean="0"/>
              <a:t>Positive = Great apps delivered to user’s platform</a:t>
            </a:r>
          </a:p>
          <a:p>
            <a:pPr marL="171450" indent="-171450">
              <a:buFont typeface="Arial" panose="020B0604020202020204" pitchFamily="34" charset="0"/>
              <a:buChar char="•"/>
            </a:pPr>
            <a:r>
              <a:rPr lang="en-US" baseline="0" dirty="0" smtClean="0"/>
              <a:t>Negative = Development hampered by multiple code bases &amp; fragmentation</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6</a:t>
            </a:fld>
            <a:endParaRPr lang="en-US"/>
          </a:p>
        </p:txBody>
      </p:sp>
    </p:spTree>
    <p:extLst>
      <p:ext uri="{BB962C8B-B14F-4D97-AF65-F5344CB8AC3E}">
        <p14:creationId xmlns:p14="http://schemas.microsoft.com/office/powerpoint/2010/main" val="1572035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Unhappy Users</a:t>
            </a:r>
          </a:p>
          <a:p>
            <a:pPr marL="171450" indent="-171450">
              <a:buFont typeface="Arial" panose="020B0604020202020204" pitchFamily="34" charset="0"/>
              <a:buChar char="•"/>
            </a:pPr>
            <a:r>
              <a:rPr lang="en-US" dirty="0" smtClean="0"/>
              <a:t>Unhappy</a:t>
            </a:r>
            <a:r>
              <a:rPr lang="en-US" baseline="0" dirty="0" smtClean="0"/>
              <a:t> Developers</a:t>
            </a:r>
          </a:p>
          <a:p>
            <a:pPr marL="171450" indent="-171450">
              <a:buFont typeface="Arial" panose="020B0604020202020204" pitchFamily="34" charset="0"/>
              <a:buChar char="•"/>
            </a:pPr>
            <a:r>
              <a:rPr lang="en-US" baseline="0" dirty="0" smtClean="0"/>
              <a:t>Increase in Abandoned Apps</a:t>
            </a:r>
          </a:p>
          <a:p>
            <a:pPr marL="171450" indent="-171450">
              <a:buFont typeface="Arial" panose="020B0604020202020204" pitchFamily="34" charset="0"/>
              <a:buChar char="•"/>
            </a:pPr>
            <a:r>
              <a:rPr lang="en-US" baseline="0" dirty="0" smtClean="0"/>
              <a:t>Limited to what is implemented</a:t>
            </a:r>
            <a:endParaRPr lang="en-US" dirty="0" smtClean="0"/>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3/23/16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026482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3/23/16 1:25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832754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3/23/16 1:25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161777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3/23/16 1:25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964288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emf"/><Relationship Id="rId3"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emf"/><Relationship Id="rId3" Type="http://schemas.openxmlformats.org/officeDocument/2006/relationships/image" Target="../media/image3.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Drag picture to placeholder or click icon to add</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
        <p:nvSpPr>
          <p:cNvPr id="2" name="TextBox 1"/>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2016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smtClean="0"/>
              <a:t>Click to edit Master title style</a:t>
            </a:r>
            <a:endParaRPr lang="en-US" dirty="0"/>
          </a:p>
        </p:txBody>
      </p:sp>
    </p:spTree>
    <p:extLst>
      <p:ext uri="{BB962C8B-B14F-4D97-AF65-F5344CB8AC3E}">
        <p14:creationId xmlns:p14="http://schemas.microsoft.com/office/powerpoint/2010/main" val="14012211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2536080"/>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49"/>
            <a:ext cx="5486399" cy="2536080"/>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89568497"/>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558096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39774513"/>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10676225"/>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42542555"/>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0317480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165293602"/>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33663928"/>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2016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2557834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9"/>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400" spc="-101"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5" y="307622"/>
            <a:ext cx="3656012" cy="572464"/>
          </a:xfrm>
        </p:spPr>
        <p:txBody>
          <a:bodyPr lIns="182880" tIns="146304" rIns="182880" bIns="146304"/>
          <a:lstStyle>
            <a:lvl1pPr marL="0" indent="0">
              <a:buNone/>
              <a:defRPr sz="2000">
                <a:latin typeface="+mn-lt"/>
              </a:defRPr>
            </a:lvl1pPr>
            <a:lvl2pPr marL="342843" indent="0">
              <a:buNone/>
              <a:defRPr sz="2000"/>
            </a:lvl2pPr>
            <a:lvl3pPr marL="571404" indent="0">
              <a:buNone/>
              <a:defRPr sz="2000"/>
            </a:lvl3pPr>
            <a:lvl4pPr marL="799967" indent="0">
              <a:buNone/>
              <a:defRPr sz="2000"/>
            </a:lvl4pPr>
            <a:lvl5pPr marL="1028528"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11072972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9"/>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400" spc="-101"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2"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27" tIns="45714" rIns="91427" bIns="45714" numCol="1" anchor="t" anchorCtr="0" compatLnSpc="1">
            <a:prstTxWarp prst="textNoShape">
              <a:avLst/>
            </a:prstTxWarp>
          </a:bodyPr>
          <a:lstStyle/>
          <a:p>
            <a:pPr defTabSz="932585"/>
            <a:endParaRPr lang="en-US" sz="1801">
              <a:solidFill>
                <a:srgbClr val="404040"/>
              </a:solidFill>
            </a:endParaRPr>
          </a:p>
        </p:txBody>
      </p:sp>
      <p:sp>
        <p:nvSpPr>
          <p:cNvPr id="6" name="Text Placeholder 2"/>
          <p:cNvSpPr>
            <a:spLocks noGrp="1"/>
          </p:cNvSpPr>
          <p:nvPr>
            <p:ph type="body" sz="quarter" idx="13" hasCustomPrompt="1"/>
          </p:nvPr>
        </p:nvSpPr>
        <p:spPr>
          <a:xfrm>
            <a:off x="274705" y="307622"/>
            <a:ext cx="3656012" cy="572464"/>
          </a:xfrm>
        </p:spPr>
        <p:txBody>
          <a:bodyPr lIns="182880" tIns="146304" rIns="182880" bIns="146304"/>
          <a:lstStyle>
            <a:lvl1pPr marL="0" indent="0">
              <a:buNone/>
              <a:defRPr sz="2000">
                <a:latin typeface="+mn-lt"/>
              </a:defRPr>
            </a:lvl1pPr>
            <a:lvl2pPr marL="342843" indent="0">
              <a:buNone/>
              <a:defRPr sz="2000"/>
            </a:lvl2pPr>
            <a:lvl3pPr marL="571404" indent="0">
              <a:buNone/>
              <a:defRPr sz="2000"/>
            </a:lvl3pPr>
            <a:lvl4pPr marL="799967" indent="0">
              <a:buNone/>
              <a:defRPr sz="2000"/>
            </a:lvl4pPr>
            <a:lvl5pPr marL="1028528"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93182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294635"/>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30118397"/>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1"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013"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205293562"/>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smtClean="0"/>
              <a:t>Click to edit Master title style</a:t>
            </a:r>
            <a:endParaRPr lang="en-US" dirty="0"/>
          </a:p>
        </p:txBody>
      </p:sp>
    </p:spTree>
    <p:extLst>
      <p:ext uri="{BB962C8B-B14F-4D97-AF65-F5344CB8AC3E}">
        <p14:creationId xmlns:p14="http://schemas.microsoft.com/office/powerpoint/2010/main" val="140685871"/>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43" indent="-342843">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013"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632079203"/>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013"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40" y="1537564"/>
            <a:ext cx="3931940"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59"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63117844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013"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0" y="296865"/>
            <a:ext cx="11887200" cy="914400"/>
          </a:xfrm>
        </p:spPr>
        <p:txBody>
          <a:bodyPr vert="horz" lIns="182880" tIns="146304" rIns="182880" bIns="146304" rtlCol="0" anchor="t">
            <a:noAutofit/>
          </a:bodyPr>
          <a:lstStyle>
            <a:lvl1pPr marL="0" indent="0" algn="l" defTabSz="932585"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40" y="1537564"/>
            <a:ext cx="3931940"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59"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80822135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013"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9"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Drag picture to placeholder or click icon to add</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11266830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102" indent="-24126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346" indent="-342843">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013" rtl="0" eaLnBrk="1" latinLnBrk="0" hangingPunct="1">
              <a:spcBef>
                <a:spcPct val="20000"/>
              </a:spcBef>
              <a:spcAft>
                <a:spcPts val="816"/>
              </a:spcAft>
              <a:buFont typeface="Arial" pitchFamily="34" charset="0"/>
              <a:buNone/>
            </a:pPr>
            <a:r>
              <a:rPr lang="en-US" smtClean="0"/>
              <a:t>Click to edit Master text styles</a:t>
            </a:r>
          </a:p>
          <a:p>
            <a:pPr marL="0" lvl="1" indent="0" algn="l" defTabSz="914013" rtl="0" eaLnBrk="1" latinLnBrk="0" hangingPunct="1">
              <a:spcBef>
                <a:spcPct val="20000"/>
              </a:spcBef>
              <a:spcAft>
                <a:spcPts val="816"/>
              </a:spcAft>
              <a:buFont typeface="Arial" pitchFamily="34" charset="0"/>
              <a:buNone/>
            </a:pPr>
            <a:r>
              <a:rPr lang="en-US" smtClean="0"/>
              <a:t>Second level</a:t>
            </a:r>
          </a:p>
          <a:p>
            <a:pPr marL="0" lvl="2" indent="0" algn="l" defTabSz="914013"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2877191"/>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7684747"/>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70" y="2473326"/>
            <a:ext cx="8161337"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27" tIns="45714" rIns="91427" bIns="45714" numCol="1" anchor="t" anchorCtr="0" compatLnSpc="1">
            <a:prstTxWarp prst="textNoShape">
              <a:avLst/>
            </a:prstTxWarp>
          </a:bodyPr>
          <a:lstStyle/>
          <a:p>
            <a:pPr defTabSz="932585"/>
            <a:endParaRPr lang="en-US" sz="1801">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Tree>
    <p:extLst>
      <p:ext uri="{BB962C8B-B14F-4D97-AF65-F5344CB8AC3E}">
        <p14:creationId xmlns:p14="http://schemas.microsoft.com/office/powerpoint/2010/main" val="1034795453"/>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200" cy="403145"/>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34" eaLnBrk="0" hangingPunct="0"/>
            <a:r>
              <a:rPr lang="en-US" sz="700"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4" y="3147124"/>
            <a:ext cx="3291840" cy="701670"/>
          </a:xfrm>
          <a:prstGeom prst="rect">
            <a:avLst/>
          </a:prstGeom>
        </p:spPr>
      </p:pic>
    </p:spTree>
    <p:extLst>
      <p:ext uri="{BB962C8B-B14F-4D97-AF65-F5344CB8AC3E}">
        <p14:creationId xmlns:p14="http://schemas.microsoft.com/office/powerpoint/2010/main" val="146513662"/>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40" y="2307520"/>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059"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smtClean="0"/>
              <a:t>Drag picture to placeholder or click icon to add</a:t>
            </a:r>
            <a:endParaRPr lang="en-US" dirty="0"/>
          </a:p>
        </p:txBody>
      </p:sp>
      <p:sp>
        <p:nvSpPr>
          <p:cNvPr id="8" name="Picture Placeholder 12"/>
          <p:cNvSpPr>
            <a:spLocks noGrp="1"/>
          </p:cNvSpPr>
          <p:nvPr>
            <p:ph type="pic" sz="quarter" idx="18"/>
          </p:nvPr>
        </p:nvSpPr>
        <p:spPr>
          <a:xfrm>
            <a:off x="4745015" y="2301240"/>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99"/>
            </a:lvl1pPr>
          </a:lstStyle>
          <a:p>
            <a:r>
              <a:rPr lang="en-US" smtClean="0"/>
              <a:t>Drag picture to placeholder or click icon to add</a:t>
            </a:r>
            <a:endParaRPr lang="en-US" dirty="0"/>
          </a:p>
        </p:txBody>
      </p:sp>
      <p:sp>
        <p:nvSpPr>
          <p:cNvPr id="9" name="Picture Placeholder 12"/>
          <p:cNvSpPr>
            <a:spLocks noGrp="1"/>
          </p:cNvSpPr>
          <p:nvPr>
            <p:ph type="pic" sz="quarter" idx="19"/>
          </p:nvPr>
        </p:nvSpPr>
        <p:spPr>
          <a:xfrm>
            <a:off x="8258123" y="2302037"/>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99"/>
            </a:lvl1pPr>
          </a:lstStyle>
          <a:p>
            <a:r>
              <a:rPr lang="en-US" smtClean="0"/>
              <a:t>Drag picture to placeholder or click icon to add</a:t>
            </a:r>
            <a:endParaRPr lang="en-US" dirty="0"/>
          </a:p>
        </p:txBody>
      </p:sp>
      <p:sp>
        <p:nvSpPr>
          <p:cNvPr id="10" name="Picture Placeholder 12"/>
          <p:cNvSpPr>
            <a:spLocks noGrp="1"/>
          </p:cNvSpPr>
          <p:nvPr>
            <p:ph type="pic" sz="quarter" idx="20"/>
          </p:nvPr>
        </p:nvSpPr>
        <p:spPr>
          <a:xfrm>
            <a:off x="2118041" y="2301051"/>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059"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9225137"/>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510095"/>
          </a:xfrm>
          <a:prstGeom prst="rect">
            <a:avLst/>
          </a:prstGeom>
        </p:spPr>
        <p:txBody>
          <a:bodyPr/>
          <a:lstStyle>
            <a:lvl1pPr marL="290465" indent="-290465">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04" indent="-280942">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68" indent="-290465">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30" indent="-22856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93" indent="-22856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694896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510095"/>
          </a:xfrm>
          <a:prstGeom prst="rect">
            <a:avLst/>
          </a:prstGeom>
        </p:spPr>
        <p:txBody>
          <a:bodyPr/>
          <a:lstStyle>
            <a:lvl1pPr marL="290465" indent="-290465">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04" indent="-280942">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68" indent="-290465">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30" indent="-22856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93" indent="-22856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6701080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32618" y="2546746"/>
            <a:ext cx="10713505" cy="1165754"/>
          </a:xfrm>
          <a:prstGeom prst="rect">
            <a:avLst/>
          </a:prstGeom>
        </p:spPr>
        <p:txBody>
          <a:bodyPr/>
          <a:lstStyle>
            <a:lvl1pPr>
              <a:defRPr sz="4080">
                <a:latin typeface="+mn-lt"/>
                <a:ea typeface="+mn-ea"/>
                <a:cs typeface="+mn-cs"/>
                <a:sym typeface="Segoe UI"/>
              </a:defRPr>
            </a:lvl1pPr>
          </a:lstStyle>
          <a:p>
            <a:pPr lvl="0">
              <a:defRPr sz="1800">
                <a:solidFill>
                  <a:srgbClr val="000000"/>
                </a:solidFill>
              </a:defRPr>
            </a:pPr>
            <a:r>
              <a:rPr sz="4080">
                <a:solidFill>
                  <a:srgbClr val="FFFFFF"/>
                </a:solidFill>
              </a:rPr>
              <a:t>Title Text</a:t>
            </a:r>
          </a:p>
        </p:txBody>
      </p:sp>
    </p:spTree>
    <p:extLst>
      <p:ext uri="{BB962C8B-B14F-4D97-AF65-F5344CB8AC3E}">
        <p14:creationId xmlns:p14="http://schemas.microsoft.com/office/powerpoint/2010/main" val="1440898351"/>
      </p:ext>
    </p:extLst>
  </p:cSld>
  <p:clrMapOvr>
    <a:masterClrMapping/>
  </p:clrMapOvr>
  <p:transition spd="med"/>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5"/>
            <a:ext cx="11889564" cy="917575"/>
          </a:xfrm>
        </p:spPr>
        <p:txBody>
          <a:bodyPr/>
          <a:lstStyle>
            <a:lvl1pPr>
              <a:defRPr sz="7199" baseline="0"/>
            </a:lvl1pPr>
          </a:lstStyle>
          <a:p>
            <a:r>
              <a:rPr lang="en-US" smtClean="0"/>
              <a:t>Click to edit Master title style</a:t>
            </a:r>
            <a:endParaRPr lang="en-US" dirty="0"/>
          </a:p>
        </p:txBody>
      </p:sp>
    </p:spTree>
    <p:extLst>
      <p:ext uri="{BB962C8B-B14F-4D97-AF65-F5344CB8AC3E}">
        <p14:creationId xmlns:p14="http://schemas.microsoft.com/office/powerpoint/2010/main" val="63727845"/>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2536080"/>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49"/>
            <a:ext cx="5486399" cy="2536080"/>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63076912"/>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109061762"/>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7_Two Content">
    <p:spTree>
      <p:nvGrpSpPr>
        <p:cNvPr id="1" name=""/>
        <p:cNvGrpSpPr/>
        <p:nvPr/>
      </p:nvGrpSpPr>
      <p:grpSpPr>
        <a:xfrm>
          <a:off x="0" y="0"/>
          <a:ext cx="0" cy="0"/>
          <a:chOff x="0" y="0"/>
          <a:chExt cx="0" cy="0"/>
        </a:xfrm>
      </p:grpSpPr>
      <p:cxnSp>
        <p:nvCxnSpPr>
          <p:cNvPr id="8" name="Straight Connector 7"/>
          <p:cNvCxnSpPr/>
          <p:nvPr/>
        </p:nvCxnSpPr>
        <p:spPr>
          <a:xfrm>
            <a:off x="362731" y="1010320"/>
            <a:ext cx="1165919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hasCustomPrompt="1"/>
          </p:nvPr>
        </p:nvSpPr>
        <p:spPr>
          <a:xfrm>
            <a:off x="362731" y="207245"/>
            <a:ext cx="9586449" cy="803075"/>
          </a:xfrm>
        </p:spPr>
        <p:txBody>
          <a:bodyPr anchor="b">
            <a:normAutofit/>
          </a:bodyPr>
          <a:lstStyle>
            <a:lvl1pPr algn="l">
              <a:defRPr sz="3264" b="0" i="0">
                <a:solidFill>
                  <a:srgbClr val="3186C7"/>
                </a:solidFill>
                <a:latin typeface="Helvetica Light"/>
                <a:cs typeface="Helvetica Light"/>
              </a:defRPr>
            </a:lvl1pPr>
          </a:lstStyle>
          <a:p>
            <a:r>
              <a:rPr lang="en-US" dirty="0" smtClean="0"/>
              <a:t>Title Goes Here</a:t>
            </a:r>
            <a:endParaRPr lang="en-US" dirty="0"/>
          </a:p>
        </p:txBody>
      </p:sp>
    </p:spTree>
    <p:extLst>
      <p:ext uri="{BB962C8B-B14F-4D97-AF65-F5344CB8AC3E}">
        <p14:creationId xmlns:p14="http://schemas.microsoft.com/office/powerpoint/2010/main" val="188211181"/>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2535120"/>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49"/>
            <a:ext cx="5486399" cy="2535120"/>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71850415"/>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40"/>
            <a:ext cx="10571004" cy="1499290"/>
          </a:xfrm>
        </p:spPr>
        <p:txBody>
          <a:bodyPr/>
          <a:lstStyle/>
          <a:p>
            <a:r>
              <a:rPr lang="en-US" smtClean="0"/>
              <a:t>Click to edit Master title style</a:t>
            </a:r>
            <a:endParaRPr lang="en-US"/>
          </a:p>
        </p:txBody>
      </p:sp>
      <p:sp>
        <p:nvSpPr>
          <p:cNvPr id="3" name="Subtitle 2"/>
          <p:cNvSpPr>
            <a:spLocks noGrp="1"/>
          </p:cNvSpPr>
          <p:nvPr>
            <p:ph type="subTitle" idx="1"/>
          </p:nvPr>
        </p:nvSpPr>
        <p:spPr>
          <a:xfrm>
            <a:off x="1865471" y="3963565"/>
            <a:ext cx="8705533" cy="738536"/>
          </a:xfrm>
        </p:spPr>
        <p:txBody>
          <a:bodyPr/>
          <a:lstStyle>
            <a:lvl1pPr marL="0" indent="0" algn="ctr">
              <a:buNone/>
              <a:defRPr>
                <a:solidFill>
                  <a:schemeClr val="tx1">
                    <a:tint val="75000"/>
                  </a:schemeClr>
                </a:solidFill>
              </a:defRPr>
            </a:lvl1pPr>
            <a:lvl2pPr marL="621731" indent="0" algn="ctr">
              <a:buNone/>
              <a:defRPr>
                <a:solidFill>
                  <a:schemeClr val="tx1">
                    <a:tint val="75000"/>
                  </a:schemeClr>
                </a:solidFill>
              </a:defRPr>
            </a:lvl2pPr>
            <a:lvl3pPr marL="1243463" indent="0" algn="ctr">
              <a:buNone/>
              <a:defRPr>
                <a:solidFill>
                  <a:schemeClr val="tx1">
                    <a:tint val="75000"/>
                  </a:schemeClr>
                </a:solidFill>
              </a:defRPr>
            </a:lvl3pPr>
            <a:lvl4pPr marL="1865193" indent="0" algn="ctr">
              <a:buNone/>
              <a:defRPr>
                <a:solidFill>
                  <a:schemeClr val="tx1">
                    <a:tint val="75000"/>
                  </a:schemeClr>
                </a:solidFill>
              </a:defRPr>
            </a:lvl4pPr>
            <a:lvl5pPr marL="2486923" indent="0" algn="ctr">
              <a:buNone/>
              <a:defRPr>
                <a:solidFill>
                  <a:schemeClr val="tx1">
                    <a:tint val="75000"/>
                  </a:schemeClr>
                </a:solidFill>
              </a:defRPr>
            </a:lvl5pPr>
            <a:lvl6pPr marL="3108654" indent="0" algn="ctr">
              <a:buNone/>
              <a:defRPr>
                <a:solidFill>
                  <a:schemeClr val="tx1">
                    <a:tint val="75000"/>
                  </a:schemeClr>
                </a:solidFill>
              </a:defRPr>
            </a:lvl6pPr>
            <a:lvl7pPr marL="3730385" indent="0" algn="ctr">
              <a:buNone/>
              <a:defRPr>
                <a:solidFill>
                  <a:schemeClr val="tx1">
                    <a:tint val="75000"/>
                  </a:schemeClr>
                </a:solidFill>
              </a:defRPr>
            </a:lvl7pPr>
            <a:lvl8pPr marL="4352115" indent="0" algn="ctr">
              <a:buNone/>
              <a:defRPr>
                <a:solidFill>
                  <a:schemeClr val="tx1">
                    <a:tint val="75000"/>
                  </a:schemeClr>
                </a:solidFill>
              </a:defRPr>
            </a:lvl8pPr>
            <a:lvl9pPr marL="4973846"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621824" y="6482891"/>
            <a:ext cx="2901844" cy="372394"/>
          </a:xfrm>
          <a:prstGeom prst="rect">
            <a:avLst/>
          </a:prstGeom>
        </p:spPr>
        <p:txBody>
          <a:bodyPr/>
          <a:lstStyle/>
          <a:p>
            <a:pPr defTabSz="1243493"/>
            <a:fld id="{8ACDB3CC-F982-40F9-8DD6-BCC9AFBF44BD}" type="datetime1">
              <a:rPr lang="en-US" smtClean="0">
                <a:solidFill>
                  <a:srgbClr val="404040"/>
                </a:solidFill>
              </a:rPr>
              <a:pPr defTabSz="1243493"/>
              <a:t>3/23/16</a:t>
            </a:fld>
            <a:endParaRPr lang="en-US" dirty="0">
              <a:solidFill>
                <a:srgbClr val="404040"/>
              </a:solidFill>
            </a:endParaRPr>
          </a:p>
        </p:txBody>
      </p:sp>
      <p:sp>
        <p:nvSpPr>
          <p:cNvPr id="5" name="Footer Placeholder 4"/>
          <p:cNvSpPr>
            <a:spLocks noGrp="1"/>
          </p:cNvSpPr>
          <p:nvPr>
            <p:ph type="ftr" sz="quarter" idx="11"/>
          </p:nvPr>
        </p:nvSpPr>
        <p:spPr>
          <a:xfrm>
            <a:off x="4249129" y="6482891"/>
            <a:ext cx="3938217" cy="372394"/>
          </a:xfrm>
          <a:prstGeom prst="rect">
            <a:avLst/>
          </a:prstGeom>
        </p:spPr>
        <p:txBody>
          <a:bodyPr/>
          <a:lstStyle/>
          <a:p>
            <a:pPr defTabSz="1243493"/>
            <a:endParaRPr lang="en-US" dirty="0">
              <a:solidFill>
                <a:srgbClr val="404040"/>
              </a:solidFill>
            </a:endParaRPr>
          </a:p>
        </p:txBody>
      </p:sp>
      <p:sp>
        <p:nvSpPr>
          <p:cNvPr id="6" name="Slide Number Placeholder 5"/>
          <p:cNvSpPr>
            <a:spLocks noGrp="1"/>
          </p:cNvSpPr>
          <p:nvPr>
            <p:ph type="sldNum" sz="quarter" idx="12"/>
          </p:nvPr>
        </p:nvSpPr>
        <p:spPr>
          <a:xfrm>
            <a:off x="8912807" y="6482891"/>
            <a:ext cx="2901844" cy="372394"/>
          </a:xfrm>
          <a:prstGeom prst="rect">
            <a:avLst/>
          </a:prstGeom>
        </p:spPr>
        <p:txBody>
          <a:bodyPr/>
          <a:lstStyle/>
          <a:p>
            <a:pPr defTabSz="1243493"/>
            <a:fld id="{AF88E988-FB04-AB4E-BE5A-59F242AF7F7A}" type="slidenum">
              <a:rPr lang="en-US" smtClean="0">
                <a:solidFill>
                  <a:srgbClr val="404040"/>
                </a:solidFill>
              </a:rPr>
              <a:pPr defTabSz="1243493"/>
              <a:t>‹#›</a:t>
            </a:fld>
            <a:endParaRPr lang="en-US">
              <a:solidFill>
                <a:srgbClr val="404040"/>
              </a:solidFill>
            </a:endParaRPr>
          </a:p>
        </p:txBody>
      </p:sp>
    </p:spTree>
    <p:extLst>
      <p:ext uri="{BB962C8B-B14F-4D97-AF65-F5344CB8AC3E}">
        <p14:creationId xmlns:p14="http://schemas.microsoft.com/office/powerpoint/2010/main" val="2137000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51"/>
            <a:ext cx="5486399" cy="2603790"/>
          </a:xfrm>
        </p:spPr>
        <p:txBody>
          <a:bodyPr wrap="square">
            <a:spAutoFit/>
          </a:bodyPr>
          <a:lstStyle>
            <a:lvl1pPr marL="287290" indent="-287290">
              <a:spcBef>
                <a:spcPts val="1224"/>
              </a:spcBef>
              <a:buClr>
                <a:schemeClr val="tx1"/>
              </a:buClr>
              <a:buFontTx/>
              <a:buBlip>
                <a:blip r:embed="rId2"/>
              </a:buBlip>
              <a:defRPr sz="3600"/>
            </a:lvl1pPr>
            <a:lvl2pPr marL="531078" indent="-233156">
              <a:defRPr sz="2400"/>
            </a:lvl2pPr>
            <a:lvl3pPr marL="699467" indent="-168391">
              <a:tabLst/>
              <a:defRPr sz="2000"/>
            </a:lvl3pPr>
            <a:lvl4pPr marL="880810" indent="-181344">
              <a:defRPr/>
            </a:lvl4pPr>
            <a:lvl5pPr marL="1049201" indent="-16839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1"/>
            <a:ext cx="5486399" cy="2603790"/>
          </a:xfrm>
        </p:spPr>
        <p:txBody>
          <a:bodyPr wrap="square">
            <a:spAutoFit/>
          </a:bodyPr>
          <a:lstStyle>
            <a:lvl1pPr marL="287290" indent="-287290">
              <a:spcBef>
                <a:spcPts val="1224"/>
              </a:spcBef>
              <a:buClr>
                <a:schemeClr val="tx1"/>
              </a:buClr>
              <a:buFontTx/>
              <a:buBlip>
                <a:blip r:embed="rId2"/>
              </a:buBlip>
              <a:defRPr sz="3600"/>
            </a:lvl1pPr>
            <a:lvl2pPr marL="531078" indent="-233156">
              <a:defRPr sz="2400"/>
            </a:lvl2pPr>
            <a:lvl3pPr marL="699467" indent="-168391">
              <a:tabLst/>
              <a:defRPr sz="2000"/>
            </a:lvl3pPr>
            <a:lvl4pPr marL="880810" indent="-181344">
              <a:defRPr/>
            </a:lvl4pPr>
            <a:lvl5pPr marL="1049201" indent="-16839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653438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93220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9"/>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400" spc="-101"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5" y="307622"/>
            <a:ext cx="3656012" cy="572464"/>
          </a:xfrm>
        </p:spPr>
        <p:txBody>
          <a:bodyPr lIns="182880" tIns="146304" rIns="182880" bIns="146304"/>
          <a:lstStyle>
            <a:lvl1pPr marL="0" indent="0">
              <a:buNone/>
              <a:defRPr sz="2000">
                <a:latin typeface="+mn-lt"/>
              </a:defRPr>
            </a:lvl1pPr>
            <a:lvl2pPr marL="342843" indent="0">
              <a:buNone/>
              <a:defRPr sz="2000"/>
            </a:lvl2pPr>
            <a:lvl3pPr marL="571404" indent="0">
              <a:buNone/>
              <a:defRPr sz="2000"/>
            </a:lvl3pPr>
            <a:lvl4pPr marL="799967" indent="0">
              <a:buNone/>
              <a:defRPr sz="2000"/>
            </a:lvl4pPr>
            <a:lvl5pPr marL="1028528"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5839915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9"/>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400" spc="-101"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2"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27" tIns="45714" rIns="91427" bIns="45714" numCol="1" anchor="t" anchorCtr="0" compatLnSpc="1">
            <a:prstTxWarp prst="textNoShape">
              <a:avLst/>
            </a:prstTxWarp>
          </a:bodyPr>
          <a:lstStyle/>
          <a:p>
            <a:pPr defTabSz="932585"/>
            <a:endParaRPr lang="en-US" sz="1801">
              <a:solidFill>
                <a:srgbClr val="404040"/>
              </a:solidFill>
            </a:endParaRPr>
          </a:p>
        </p:txBody>
      </p:sp>
      <p:sp>
        <p:nvSpPr>
          <p:cNvPr id="6" name="Text Placeholder 2"/>
          <p:cNvSpPr>
            <a:spLocks noGrp="1"/>
          </p:cNvSpPr>
          <p:nvPr>
            <p:ph type="body" sz="quarter" idx="13" hasCustomPrompt="1"/>
          </p:nvPr>
        </p:nvSpPr>
        <p:spPr>
          <a:xfrm>
            <a:off x="274705" y="307622"/>
            <a:ext cx="3656012" cy="572464"/>
          </a:xfrm>
        </p:spPr>
        <p:txBody>
          <a:bodyPr lIns="182880" tIns="146304" rIns="182880" bIns="146304"/>
          <a:lstStyle>
            <a:lvl1pPr marL="0" indent="0">
              <a:buNone/>
              <a:defRPr sz="2000">
                <a:latin typeface="+mn-lt"/>
              </a:defRPr>
            </a:lvl1pPr>
            <a:lvl2pPr marL="342843" indent="0">
              <a:buNone/>
              <a:defRPr sz="2000"/>
            </a:lvl2pPr>
            <a:lvl3pPr marL="571404" indent="0">
              <a:buNone/>
              <a:defRPr sz="2000"/>
            </a:lvl3pPr>
            <a:lvl4pPr marL="799967" indent="0">
              <a:buNone/>
              <a:defRPr sz="2000"/>
            </a:lvl4pPr>
            <a:lvl5pPr marL="1028528"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1112876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294635"/>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43275984"/>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1"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013"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70573898"/>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smtClean="0"/>
              <a:t>Click to edit Master title style</a:t>
            </a:r>
            <a:endParaRPr lang="en-US" dirty="0"/>
          </a:p>
        </p:txBody>
      </p:sp>
    </p:spTree>
    <p:extLst>
      <p:ext uri="{BB962C8B-B14F-4D97-AF65-F5344CB8AC3E}">
        <p14:creationId xmlns:p14="http://schemas.microsoft.com/office/powerpoint/2010/main" val="1903768512"/>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43" indent="-342843">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013"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440420635"/>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013"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40" y="1537564"/>
            <a:ext cx="3931940"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59"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8763958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013"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0" y="296865"/>
            <a:ext cx="11887200" cy="914400"/>
          </a:xfrm>
        </p:spPr>
        <p:txBody>
          <a:bodyPr vert="horz" lIns="182880" tIns="146304" rIns="182880" bIns="146304" rtlCol="0" anchor="t">
            <a:noAutofit/>
          </a:bodyPr>
          <a:lstStyle>
            <a:lvl1pPr marL="0" indent="0" algn="l" defTabSz="932585"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40" y="1537564"/>
            <a:ext cx="3931940"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59"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73993547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013"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9"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Drag picture to placeholder or click icon to add</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89343819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102" indent="-24126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346" indent="-342843">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013" rtl="0" eaLnBrk="1" latinLnBrk="0" hangingPunct="1">
              <a:spcBef>
                <a:spcPct val="20000"/>
              </a:spcBef>
              <a:spcAft>
                <a:spcPts val="816"/>
              </a:spcAft>
              <a:buFont typeface="Arial" pitchFamily="34" charset="0"/>
              <a:buNone/>
            </a:pPr>
            <a:r>
              <a:rPr lang="en-US" smtClean="0"/>
              <a:t>Click to edit Master text styles</a:t>
            </a:r>
          </a:p>
          <a:p>
            <a:pPr marL="0" lvl="1" indent="0" algn="l" defTabSz="914013" rtl="0" eaLnBrk="1" latinLnBrk="0" hangingPunct="1">
              <a:spcBef>
                <a:spcPct val="20000"/>
              </a:spcBef>
              <a:spcAft>
                <a:spcPts val="816"/>
              </a:spcAft>
              <a:buFont typeface="Arial" pitchFamily="34" charset="0"/>
              <a:buNone/>
            </a:pPr>
            <a:r>
              <a:rPr lang="en-US" smtClean="0"/>
              <a:t>Second level</a:t>
            </a:r>
          </a:p>
          <a:p>
            <a:pPr marL="0" lvl="2" indent="0" algn="l" defTabSz="914013"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65099767"/>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620629"/>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70" y="2473326"/>
            <a:ext cx="8161337"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27" tIns="45714" rIns="91427" bIns="45714" numCol="1" anchor="t" anchorCtr="0" compatLnSpc="1">
            <a:prstTxWarp prst="textNoShape">
              <a:avLst/>
            </a:prstTxWarp>
          </a:bodyPr>
          <a:lstStyle/>
          <a:p>
            <a:pPr defTabSz="932585"/>
            <a:endParaRPr lang="en-US" sz="1801">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Tree>
    <p:extLst>
      <p:ext uri="{BB962C8B-B14F-4D97-AF65-F5344CB8AC3E}">
        <p14:creationId xmlns:p14="http://schemas.microsoft.com/office/powerpoint/2010/main" val="892418639"/>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200" cy="403145"/>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34" eaLnBrk="0" hangingPunct="0"/>
            <a:r>
              <a:rPr lang="en-US" sz="700"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4" y="3147124"/>
            <a:ext cx="3291840" cy="701670"/>
          </a:xfrm>
          <a:prstGeom prst="rect">
            <a:avLst/>
          </a:prstGeom>
        </p:spPr>
      </p:pic>
    </p:spTree>
    <p:extLst>
      <p:ext uri="{BB962C8B-B14F-4D97-AF65-F5344CB8AC3E}">
        <p14:creationId xmlns:p14="http://schemas.microsoft.com/office/powerpoint/2010/main" val="1872164980"/>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40" y="2307520"/>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059"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smtClean="0"/>
              <a:t>Drag picture to placeholder or click icon to add</a:t>
            </a:r>
            <a:endParaRPr lang="en-US" dirty="0"/>
          </a:p>
        </p:txBody>
      </p:sp>
      <p:sp>
        <p:nvSpPr>
          <p:cNvPr id="8" name="Picture Placeholder 12"/>
          <p:cNvSpPr>
            <a:spLocks noGrp="1"/>
          </p:cNvSpPr>
          <p:nvPr>
            <p:ph type="pic" sz="quarter" idx="18"/>
          </p:nvPr>
        </p:nvSpPr>
        <p:spPr>
          <a:xfrm>
            <a:off x="4745015" y="2301240"/>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99"/>
            </a:lvl1pPr>
          </a:lstStyle>
          <a:p>
            <a:r>
              <a:rPr lang="en-US" smtClean="0"/>
              <a:t>Drag picture to placeholder or click icon to add</a:t>
            </a:r>
            <a:endParaRPr lang="en-US" dirty="0"/>
          </a:p>
        </p:txBody>
      </p:sp>
      <p:sp>
        <p:nvSpPr>
          <p:cNvPr id="9" name="Picture Placeholder 12"/>
          <p:cNvSpPr>
            <a:spLocks noGrp="1"/>
          </p:cNvSpPr>
          <p:nvPr>
            <p:ph type="pic" sz="quarter" idx="19"/>
          </p:nvPr>
        </p:nvSpPr>
        <p:spPr>
          <a:xfrm>
            <a:off x="8258123" y="2302037"/>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99"/>
            </a:lvl1pPr>
          </a:lstStyle>
          <a:p>
            <a:r>
              <a:rPr lang="en-US" smtClean="0"/>
              <a:t>Drag picture to placeholder or click icon to add</a:t>
            </a:r>
            <a:endParaRPr lang="en-US" dirty="0"/>
          </a:p>
        </p:txBody>
      </p:sp>
      <p:sp>
        <p:nvSpPr>
          <p:cNvPr id="10" name="Picture Placeholder 12"/>
          <p:cNvSpPr>
            <a:spLocks noGrp="1"/>
          </p:cNvSpPr>
          <p:nvPr>
            <p:ph type="pic" sz="quarter" idx="20"/>
          </p:nvPr>
        </p:nvSpPr>
        <p:spPr>
          <a:xfrm>
            <a:off x="2118041" y="2301051"/>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059"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091555340"/>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510095"/>
          </a:xfrm>
          <a:prstGeom prst="rect">
            <a:avLst/>
          </a:prstGeom>
        </p:spPr>
        <p:txBody>
          <a:bodyPr/>
          <a:lstStyle>
            <a:lvl1pPr marL="290465" indent="-290465">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04" indent="-280942">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68" indent="-290465">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30" indent="-22856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93" indent="-22856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76932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510095"/>
          </a:xfrm>
          <a:prstGeom prst="rect">
            <a:avLst/>
          </a:prstGeom>
        </p:spPr>
        <p:txBody>
          <a:bodyPr/>
          <a:lstStyle>
            <a:lvl1pPr marL="290465" indent="-290465">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04" indent="-280942">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68" indent="-290465">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30" indent="-22856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93" indent="-22856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8765972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32618" y="2546746"/>
            <a:ext cx="10713505" cy="1165754"/>
          </a:xfrm>
          <a:prstGeom prst="rect">
            <a:avLst/>
          </a:prstGeom>
        </p:spPr>
        <p:txBody>
          <a:bodyPr/>
          <a:lstStyle>
            <a:lvl1pPr>
              <a:defRPr sz="4080">
                <a:latin typeface="+mn-lt"/>
                <a:ea typeface="+mn-ea"/>
                <a:cs typeface="+mn-cs"/>
                <a:sym typeface="Segoe UI"/>
              </a:defRPr>
            </a:lvl1pPr>
          </a:lstStyle>
          <a:p>
            <a:pPr lvl="0">
              <a:defRPr sz="1800">
                <a:solidFill>
                  <a:srgbClr val="000000"/>
                </a:solidFill>
              </a:defRPr>
            </a:pPr>
            <a:r>
              <a:rPr sz="4080">
                <a:solidFill>
                  <a:srgbClr val="FFFFFF"/>
                </a:solidFill>
              </a:rPr>
              <a:t>Title Text</a:t>
            </a:r>
          </a:p>
        </p:txBody>
      </p:sp>
    </p:spTree>
    <p:extLst>
      <p:ext uri="{BB962C8B-B14F-4D97-AF65-F5344CB8AC3E}">
        <p14:creationId xmlns:p14="http://schemas.microsoft.com/office/powerpoint/2010/main" val="168538837"/>
      </p:ext>
    </p:extLst>
  </p:cSld>
  <p:clrMapOvr>
    <a:masterClrMapping/>
  </p:clrMapOvr>
  <p:transition spd="med"/>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5"/>
            <a:ext cx="11889564" cy="917575"/>
          </a:xfrm>
        </p:spPr>
        <p:txBody>
          <a:bodyPr/>
          <a:lstStyle>
            <a:lvl1pPr>
              <a:defRPr sz="7199" baseline="0"/>
            </a:lvl1pPr>
          </a:lstStyle>
          <a:p>
            <a:r>
              <a:rPr lang="en-US" smtClean="0"/>
              <a:t>Click to edit Master title style</a:t>
            </a:r>
            <a:endParaRPr lang="en-US" dirty="0"/>
          </a:p>
        </p:txBody>
      </p:sp>
    </p:spTree>
    <p:extLst>
      <p:ext uri="{BB962C8B-B14F-4D97-AF65-F5344CB8AC3E}">
        <p14:creationId xmlns:p14="http://schemas.microsoft.com/office/powerpoint/2010/main" val="1793581838"/>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2536080"/>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49"/>
            <a:ext cx="5486399" cy="2536080"/>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0116473"/>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318990142"/>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7_Two Content">
    <p:spTree>
      <p:nvGrpSpPr>
        <p:cNvPr id="1" name=""/>
        <p:cNvGrpSpPr/>
        <p:nvPr/>
      </p:nvGrpSpPr>
      <p:grpSpPr>
        <a:xfrm>
          <a:off x="0" y="0"/>
          <a:ext cx="0" cy="0"/>
          <a:chOff x="0" y="0"/>
          <a:chExt cx="0" cy="0"/>
        </a:xfrm>
      </p:grpSpPr>
      <p:cxnSp>
        <p:nvCxnSpPr>
          <p:cNvPr id="8" name="Straight Connector 7"/>
          <p:cNvCxnSpPr/>
          <p:nvPr/>
        </p:nvCxnSpPr>
        <p:spPr>
          <a:xfrm>
            <a:off x="362731" y="1010320"/>
            <a:ext cx="1165919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hasCustomPrompt="1"/>
          </p:nvPr>
        </p:nvSpPr>
        <p:spPr>
          <a:xfrm>
            <a:off x="362731" y="207245"/>
            <a:ext cx="9586449" cy="803075"/>
          </a:xfrm>
        </p:spPr>
        <p:txBody>
          <a:bodyPr anchor="b">
            <a:normAutofit/>
          </a:bodyPr>
          <a:lstStyle>
            <a:lvl1pPr algn="l">
              <a:defRPr sz="3264" b="0" i="0">
                <a:solidFill>
                  <a:srgbClr val="3186C7"/>
                </a:solidFill>
                <a:latin typeface="Helvetica Light"/>
                <a:cs typeface="Helvetica Light"/>
              </a:defRPr>
            </a:lvl1pPr>
          </a:lstStyle>
          <a:p>
            <a:r>
              <a:rPr lang="en-US" dirty="0" smtClean="0"/>
              <a:t>Title Goes Here</a:t>
            </a:r>
            <a:endParaRPr lang="en-US" dirty="0"/>
          </a:p>
        </p:txBody>
      </p:sp>
    </p:spTree>
    <p:extLst>
      <p:ext uri="{BB962C8B-B14F-4D97-AF65-F5344CB8AC3E}">
        <p14:creationId xmlns:p14="http://schemas.microsoft.com/office/powerpoint/2010/main" val="1849672243"/>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2535120"/>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49"/>
            <a:ext cx="5486399" cy="2535120"/>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61567142"/>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40"/>
            <a:ext cx="10571004" cy="1499290"/>
          </a:xfrm>
        </p:spPr>
        <p:txBody>
          <a:bodyPr/>
          <a:lstStyle/>
          <a:p>
            <a:r>
              <a:rPr lang="en-US" smtClean="0"/>
              <a:t>Click to edit Master title style</a:t>
            </a:r>
            <a:endParaRPr lang="en-US"/>
          </a:p>
        </p:txBody>
      </p:sp>
      <p:sp>
        <p:nvSpPr>
          <p:cNvPr id="3" name="Subtitle 2"/>
          <p:cNvSpPr>
            <a:spLocks noGrp="1"/>
          </p:cNvSpPr>
          <p:nvPr>
            <p:ph type="subTitle" idx="1"/>
          </p:nvPr>
        </p:nvSpPr>
        <p:spPr>
          <a:xfrm>
            <a:off x="1865471" y="3963565"/>
            <a:ext cx="8705533" cy="738536"/>
          </a:xfrm>
        </p:spPr>
        <p:txBody>
          <a:bodyPr/>
          <a:lstStyle>
            <a:lvl1pPr marL="0" indent="0" algn="ctr">
              <a:buNone/>
              <a:defRPr>
                <a:solidFill>
                  <a:schemeClr val="tx1">
                    <a:tint val="75000"/>
                  </a:schemeClr>
                </a:solidFill>
              </a:defRPr>
            </a:lvl1pPr>
            <a:lvl2pPr marL="621731" indent="0" algn="ctr">
              <a:buNone/>
              <a:defRPr>
                <a:solidFill>
                  <a:schemeClr val="tx1">
                    <a:tint val="75000"/>
                  </a:schemeClr>
                </a:solidFill>
              </a:defRPr>
            </a:lvl2pPr>
            <a:lvl3pPr marL="1243463" indent="0" algn="ctr">
              <a:buNone/>
              <a:defRPr>
                <a:solidFill>
                  <a:schemeClr val="tx1">
                    <a:tint val="75000"/>
                  </a:schemeClr>
                </a:solidFill>
              </a:defRPr>
            </a:lvl3pPr>
            <a:lvl4pPr marL="1865193" indent="0" algn="ctr">
              <a:buNone/>
              <a:defRPr>
                <a:solidFill>
                  <a:schemeClr val="tx1">
                    <a:tint val="75000"/>
                  </a:schemeClr>
                </a:solidFill>
              </a:defRPr>
            </a:lvl4pPr>
            <a:lvl5pPr marL="2486923" indent="0" algn="ctr">
              <a:buNone/>
              <a:defRPr>
                <a:solidFill>
                  <a:schemeClr val="tx1">
                    <a:tint val="75000"/>
                  </a:schemeClr>
                </a:solidFill>
              </a:defRPr>
            </a:lvl5pPr>
            <a:lvl6pPr marL="3108654" indent="0" algn="ctr">
              <a:buNone/>
              <a:defRPr>
                <a:solidFill>
                  <a:schemeClr val="tx1">
                    <a:tint val="75000"/>
                  </a:schemeClr>
                </a:solidFill>
              </a:defRPr>
            </a:lvl6pPr>
            <a:lvl7pPr marL="3730385" indent="0" algn="ctr">
              <a:buNone/>
              <a:defRPr>
                <a:solidFill>
                  <a:schemeClr val="tx1">
                    <a:tint val="75000"/>
                  </a:schemeClr>
                </a:solidFill>
              </a:defRPr>
            </a:lvl7pPr>
            <a:lvl8pPr marL="4352115" indent="0" algn="ctr">
              <a:buNone/>
              <a:defRPr>
                <a:solidFill>
                  <a:schemeClr val="tx1">
                    <a:tint val="75000"/>
                  </a:schemeClr>
                </a:solidFill>
              </a:defRPr>
            </a:lvl8pPr>
            <a:lvl9pPr marL="4973846"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621824" y="6482891"/>
            <a:ext cx="2901844" cy="372394"/>
          </a:xfrm>
          <a:prstGeom prst="rect">
            <a:avLst/>
          </a:prstGeom>
        </p:spPr>
        <p:txBody>
          <a:bodyPr/>
          <a:lstStyle/>
          <a:p>
            <a:pPr defTabSz="1243493"/>
            <a:fld id="{8ACDB3CC-F982-40F9-8DD6-BCC9AFBF44BD}" type="datetime1">
              <a:rPr lang="en-US" smtClean="0">
                <a:solidFill>
                  <a:srgbClr val="404040"/>
                </a:solidFill>
              </a:rPr>
              <a:pPr defTabSz="1243493"/>
              <a:t>3/23/16</a:t>
            </a:fld>
            <a:endParaRPr lang="en-US" dirty="0">
              <a:solidFill>
                <a:srgbClr val="404040"/>
              </a:solidFill>
            </a:endParaRPr>
          </a:p>
        </p:txBody>
      </p:sp>
      <p:sp>
        <p:nvSpPr>
          <p:cNvPr id="5" name="Footer Placeholder 4"/>
          <p:cNvSpPr>
            <a:spLocks noGrp="1"/>
          </p:cNvSpPr>
          <p:nvPr>
            <p:ph type="ftr" sz="quarter" idx="11"/>
          </p:nvPr>
        </p:nvSpPr>
        <p:spPr>
          <a:xfrm>
            <a:off x="4249129" y="6482891"/>
            <a:ext cx="3938217" cy="372394"/>
          </a:xfrm>
          <a:prstGeom prst="rect">
            <a:avLst/>
          </a:prstGeom>
        </p:spPr>
        <p:txBody>
          <a:bodyPr/>
          <a:lstStyle/>
          <a:p>
            <a:pPr defTabSz="1243493"/>
            <a:endParaRPr lang="en-US" dirty="0">
              <a:solidFill>
                <a:srgbClr val="404040"/>
              </a:solidFill>
            </a:endParaRPr>
          </a:p>
        </p:txBody>
      </p:sp>
      <p:sp>
        <p:nvSpPr>
          <p:cNvPr id="6" name="Slide Number Placeholder 5"/>
          <p:cNvSpPr>
            <a:spLocks noGrp="1"/>
          </p:cNvSpPr>
          <p:nvPr>
            <p:ph type="sldNum" sz="quarter" idx="12"/>
          </p:nvPr>
        </p:nvSpPr>
        <p:spPr>
          <a:xfrm>
            <a:off x="8912807" y="6482891"/>
            <a:ext cx="2901844" cy="372394"/>
          </a:xfrm>
          <a:prstGeom prst="rect">
            <a:avLst/>
          </a:prstGeom>
        </p:spPr>
        <p:txBody>
          <a:bodyPr/>
          <a:lstStyle/>
          <a:p>
            <a:pPr defTabSz="1243493"/>
            <a:fld id="{AF88E988-FB04-AB4E-BE5A-59F242AF7F7A}" type="slidenum">
              <a:rPr lang="en-US" smtClean="0">
                <a:solidFill>
                  <a:srgbClr val="404040"/>
                </a:solidFill>
              </a:rPr>
              <a:pPr defTabSz="1243493"/>
              <a:t>‹#›</a:t>
            </a:fld>
            <a:endParaRPr lang="en-US">
              <a:solidFill>
                <a:srgbClr val="404040"/>
              </a:solidFill>
            </a:endParaRPr>
          </a:p>
        </p:txBody>
      </p:sp>
    </p:spTree>
    <p:extLst>
      <p:ext uri="{BB962C8B-B14F-4D97-AF65-F5344CB8AC3E}">
        <p14:creationId xmlns:p14="http://schemas.microsoft.com/office/powerpoint/2010/main" val="57357644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51"/>
            <a:ext cx="5486399" cy="2603790"/>
          </a:xfrm>
        </p:spPr>
        <p:txBody>
          <a:bodyPr wrap="square">
            <a:spAutoFit/>
          </a:bodyPr>
          <a:lstStyle>
            <a:lvl1pPr marL="287290" indent="-287290">
              <a:spcBef>
                <a:spcPts val="1224"/>
              </a:spcBef>
              <a:buClr>
                <a:schemeClr val="tx1"/>
              </a:buClr>
              <a:buFontTx/>
              <a:buBlip>
                <a:blip r:embed="rId2"/>
              </a:buBlip>
              <a:defRPr sz="3600"/>
            </a:lvl1pPr>
            <a:lvl2pPr marL="531078" indent="-233156">
              <a:defRPr sz="2400"/>
            </a:lvl2pPr>
            <a:lvl3pPr marL="699467" indent="-168391">
              <a:tabLst/>
              <a:defRPr sz="2000"/>
            </a:lvl3pPr>
            <a:lvl4pPr marL="880810" indent="-181344">
              <a:defRPr/>
            </a:lvl4pPr>
            <a:lvl5pPr marL="1049201" indent="-16839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1"/>
            <a:ext cx="5486399" cy="2603790"/>
          </a:xfrm>
        </p:spPr>
        <p:txBody>
          <a:bodyPr wrap="square">
            <a:spAutoFit/>
          </a:bodyPr>
          <a:lstStyle>
            <a:lvl1pPr marL="287290" indent="-287290">
              <a:spcBef>
                <a:spcPts val="1224"/>
              </a:spcBef>
              <a:buClr>
                <a:schemeClr val="tx1"/>
              </a:buClr>
              <a:buFontTx/>
              <a:buBlip>
                <a:blip r:embed="rId2"/>
              </a:buBlip>
              <a:defRPr sz="3600"/>
            </a:lvl1pPr>
            <a:lvl2pPr marL="531078" indent="-233156">
              <a:defRPr sz="2400"/>
            </a:lvl2pPr>
            <a:lvl3pPr marL="699467" indent="-168391">
              <a:tabLst/>
              <a:defRPr sz="2000"/>
            </a:lvl3pPr>
            <a:lvl4pPr marL="880810" indent="-181344">
              <a:defRPr/>
            </a:lvl4pPr>
            <a:lvl5pPr marL="1049201" indent="-16839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625043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5.xml"/><Relationship Id="rId20" Type="http://schemas.openxmlformats.org/officeDocument/2006/relationships/slideLayout" Target="../slideLayouts/slideLayout46.xml"/><Relationship Id="rId21" Type="http://schemas.openxmlformats.org/officeDocument/2006/relationships/theme" Target="../theme/theme2.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slideLayout" Target="../slideLayouts/slideLayout40.xml"/><Relationship Id="rId15" Type="http://schemas.openxmlformats.org/officeDocument/2006/relationships/slideLayout" Target="../slideLayouts/slideLayout41.xml"/><Relationship Id="rId16" Type="http://schemas.openxmlformats.org/officeDocument/2006/relationships/slideLayout" Target="../slideLayouts/slideLayout42.xml"/><Relationship Id="rId17" Type="http://schemas.openxmlformats.org/officeDocument/2006/relationships/slideLayout" Target="../slideLayouts/slideLayout43.xml"/><Relationship Id="rId18" Type="http://schemas.openxmlformats.org/officeDocument/2006/relationships/slideLayout" Target="../slideLayouts/slideLayout44.xml"/><Relationship Id="rId19" Type="http://schemas.openxmlformats.org/officeDocument/2006/relationships/slideLayout" Target="../slideLayouts/slideLayout45.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55.xml"/><Relationship Id="rId20" Type="http://schemas.openxmlformats.org/officeDocument/2006/relationships/slideLayout" Target="../slideLayouts/slideLayout66.xml"/><Relationship Id="rId21" Type="http://schemas.openxmlformats.org/officeDocument/2006/relationships/slideLayout" Target="../slideLayouts/slideLayout67.xml"/><Relationship Id="rId22" Type="http://schemas.openxmlformats.org/officeDocument/2006/relationships/slideLayout" Target="../slideLayouts/slideLayout68.xml"/><Relationship Id="rId23" Type="http://schemas.openxmlformats.org/officeDocument/2006/relationships/slideLayout" Target="../slideLayouts/slideLayout69.xml"/><Relationship Id="rId24" Type="http://schemas.openxmlformats.org/officeDocument/2006/relationships/slideLayout" Target="../slideLayouts/slideLayout70.xml"/><Relationship Id="rId25" Type="http://schemas.openxmlformats.org/officeDocument/2006/relationships/slideLayout" Target="../slideLayouts/slideLayout71.xml"/><Relationship Id="rId26" Type="http://schemas.openxmlformats.org/officeDocument/2006/relationships/theme" Target="../theme/theme3.xml"/><Relationship Id="rId27" Type="http://schemas.openxmlformats.org/officeDocument/2006/relationships/image" Target="../media/image5.png"/><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Relationship Id="rId15" Type="http://schemas.openxmlformats.org/officeDocument/2006/relationships/slideLayout" Target="../slideLayouts/slideLayout61.xml"/><Relationship Id="rId16" Type="http://schemas.openxmlformats.org/officeDocument/2006/relationships/slideLayout" Target="../slideLayouts/slideLayout62.xml"/><Relationship Id="rId17" Type="http://schemas.openxmlformats.org/officeDocument/2006/relationships/slideLayout" Target="../slideLayouts/slideLayout63.xml"/><Relationship Id="rId18" Type="http://schemas.openxmlformats.org/officeDocument/2006/relationships/slideLayout" Target="../slideLayouts/slideLayout64.xml"/><Relationship Id="rId19" Type="http://schemas.openxmlformats.org/officeDocument/2006/relationships/slideLayout" Target="../slideLayouts/slideLayout65.xml"/><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80.xml"/><Relationship Id="rId20" Type="http://schemas.openxmlformats.org/officeDocument/2006/relationships/slideLayout" Target="../slideLayouts/slideLayout91.xml"/><Relationship Id="rId21" Type="http://schemas.openxmlformats.org/officeDocument/2006/relationships/slideLayout" Target="../slideLayouts/slideLayout92.xml"/><Relationship Id="rId22" Type="http://schemas.openxmlformats.org/officeDocument/2006/relationships/slideLayout" Target="../slideLayouts/slideLayout93.xml"/><Relationship Id="rId23" Type="http://schemas.openxmlformats.org/officeDocument/2006/relationships/slideLayout" Target="../slideLayouts/slideLayout94.xml"/><Relationship Id="rId24" Type="http://schemas.openxmlformats.org/officeDocument/2006/relationships/slideLayout" Target="../slideLayouts/slideLayout95.xml"/><Relationship Id="rId25" Type="http://schemas.openxmlformats.org/officeDocument/2006/relationships/theme" Target="../theme/theme4.xml"/><Relationship Id="rId26" Type="http://schemas.openxmlformats.org/officeDocument/2006/relationships/image" Target="../media/image5.png"/><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Relationship Id="rId14" Type="http://schemas.openxmlformats.org/officeDocument/2006/relationships/slideLayout" Target="../slideLayouts/slideLayout85.xml"/><Relationship Id="rId15" Type="http://schemas.openxmlformats.org/officeDocument/2006/relationships/slideLayout" Target="../slideLayouts/slideLayout86.xml"/><Relationship Id="rId16" Type="http://schemas.openxmlformats.org/officeDocument/2006/relationships/slideLayout" Target="../slideLayouts/slideLayout87.xml"/><Relationship Id="rId17" Type="http://schemas.openxmlformats.org/officeDocument/2006/relationships/slideLayout" Target="../slideLayouts/slideLayout88.xml"/><Relationship Id="rId18" Type="http://schemas.openxmlformats.org/officeDocument/2006/relationships/slideLayout" Target="../slideLayouts/slideLayout89.xml"/><Relationship Id="rId19" Type="http://schemas.openxmlformats.org/officeDocument/2006/relationships/slideLayout" Target="../slideLayouts/slideLayout90.xml"/><Relationship Id="rId1" Type="http://schemas.openxmlformats.org/officeDocument/2006/relationships/slideLayout" Target="../slideLayouts/slideLayout72.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smtClean="0">
                    <a:gradFill>
                      <a:gsLst>
                        <a:gs pos="2092">
                          <a:srgbClr val="F8F8F8"/>
                        </a:gs>
                        <a:gs pos="10042">
                          <a:srgbClr val="F8F8F8"/>
                        </a:gs>
                      </a:gsLst>
                      <a:lin ang="5400000" scaled="0"/>
                    </a:gradFill>
                    <a:ea typeface="Segoe UI" pitchFamily="34" charset="0"/>
                    <a:cs typeface="Segoe UI" pitchFamily="34" charset="0"/>
                  </a:rPr>
                  <a:t>R:</a:t>
                </a:r>
                <a:r>
                  <a:rPr lang="en-US" sz="500" baseline="0" dirty="0" smtClean="0">
                    <a:gradFill>
                      <a:gsLst>
                        <a:gs pos="2092">
                          <a:srgbClr val="F8F8F8"/>
                        </a:gs>
                        <a:gs pos="10042">
                          <a:srgbClr val="F8F8F8"/>
                        </a:gs>
                      </a:gsLst>
                      <a:lin ang="5400000" scaled="0"/>
                    </a:gradFill>
                    <a:ea typeface="Segoe UI" pitchFamily="34" charset="0"/>
                    <a:cs typeface="Segoe UI" pitchFamily="34" charset="0"/>
                  </a:rPr>
                  <a:t>0 G:120 B:215</a:t>
                </a:r>
                <a:endParaRPr lang="en-US" sz="500" dirty="0" smtClean="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smtClean="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smtClean="0">
                    <a:gradFill>
                      <a:gsLst>
                        <a:gs pos="7965">
                          <a:srgbClr val="000000"/>
                        </a:gs>
                        <a:gs pos="28319">
                          <a:srgbClr val="000000"/>
                        </a:gs>
                      </a:gsLst>
                      <a:lin ang="5400000" scaled="0"/>
                    </a:gradFill>
                    <a:ea typeface="Segoe UI" pitchFamily="34" charset="0"/>
                    <a:cs typeface="Segoe UI" pitchFamily="34" charset="0"/>
                  </a:rPr>
                  <a:t>R:</a:t>
                </a:r>
                <a:r>
                  <a:rPr lang="en-US" sz="500" baseline="0" dirty="0" smtClean="0">
                    <a:gradFill>
                      <a:gsLst>
                        <a:gs pos="7965">
                          <a:srgbClr val="000000"/>
                        </a:gs>
                        <a:gs pos="28319">
                          <a:srgbClr val="000000"/>
                        </a:gs>
                      </a:gsLst>
                      <a:lin ang="5400000" scaled="0"/>
                    </a:gradFill>
                    <a:ea typeface="Segoe UI" pitchFamily="34" charset="0"/>
                    <a:cs typeface="Segoe UI" pitchFamily="34" charset="0"/>
                  </a:rPr>
                  <a:t>0 G:188 B:242</a:t>
                </a:r>
                <a:endParaRPr lang="en-US" sz="500" dirty="0" smtClean="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smtClean="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smtClean="0">
                    <a:gradFill>
                      <a:gsLst>
                        <a:gs pos="92035">
                          <a:srgbClr val="505050"/>
                        </a:gs>
                        <a:gs pos="27000">
                          <a:srgbClr val="505050"/>
                        </a:gs>
                      </a:gsLst>
                      <a:lin ang="5400000" scaled="0"/>
                    </a:gradFill>
                    <a:ea typeface="Segoe UI" pitchFamily="34" charset="0"/>
                    <a:cs typeface="Segoe UI" pitchFamily="34" charset="0"/>
                  </a:rPr>
                  <a:t>R:</a:t>
                </a:r>
                <a:r>
                  <a:rPr lang="en-US" sz="500" baseline="0" dirty="0" smtClean="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smtClean="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smtClean="0">
                    <a:gradFill>
                      <a:gsLst>
                        <a:gs pos="0">
                          <a:srgbClr val="FFFFFF"/>
                        </a:gs>
                        <a:gs pos="100000">
                          <a:srgbClr val="FFFFFF"/>
                        </a:gs>
                      </a:gsLst>
                      <a:lin ang="5400000" scaled="0"/>
                    </a:gradFill>
                    <a:ea typeface="Segoe UI" pitchFamily="34" charset="0"/>
                    <a:cs typeface="Segoe UI" pitchFamily="34" charset="0"/>
                  </a:rPr>
                  <a:t>R:</a:t>
                </a:r>
                <a:r>
                  <a:rPr lang="en-US" sz="500" baseline="0" dirty="0" smtClean="0">
                    <a:gradFill>
                      <a:gsLst>
                        <a:gs pos="0">
                          <a:srgbClr val="FFFFFF"/>
                        </a:gs>
                        <a:gs pos="100000">
                          <a:srgbClr val="FFFFFF"/>
                        </a:gs>
                      </a:gsLst>
                      <a:lin ang="5400000" scaled="0"/>
                    </a:gradFill>
                    <a:ea typeface="Segoe UI" pitchFamily="34" charset="0"/>
                    <a:cs typeface="Segoe UI" pitchFamily="34" charset="0"/>
                  </a:rPr>
                  <a:t>0 G:32 B:80</a:t>
                </a:r>
                <a:endParaRPr lang="en-US" sz="5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smtClean="0">
                    <a:gradFill>
                      <a:gsLst>
                        <a:gs pos="2092">
                          <a:srgbClr val="F8F8F8"/>
                        </a:gs>
                        <a:gs pos="10042">
                          <a:srgbClr val="F8F8F8"/>
                        </a:gs>
                      </a:gsLst>
                      <a:lin ang="5400000" scaled="0"/>
                    </a:gradFill>
                    <a:ea typeface="Segoe UI" pitchFamily="34" charset="0"/>
                    <a:cs typeface="Segoe UI" pitchFamily="34" charset="0"/>
                  </a:rPr>
                  <a:t>R:</a:t>
                </a:r>
                <a:r>
                  <a:rPr lang="en-US" sz="500" baseline="0" dirty="0" smtClean="0">
                    <a:gradFill>
                      <a:gsLst>
                        <a:gs pos="2092">
                          <a:srgbClr val="F8F8F8"/>
                        </a:gs>
                        <a:gs pos="10042">
                          <a:srgbClr val="F8F8F8"/>
                        </a:gs>
                      </a:gsLst>
                      <a:lin ang="5400000" scaled="0"/>
                    </a:gradFill>
                    <a:ea typeface="Segoe UI" pitchFamily="34" charset="0"/>
                    <a:cs typeface="Segoe UI" pitchFamily="34" charset="0"/>
                  </a:rPr>
                  <a:t>80 G:80 B:80</a:t>
                </a:r>
                <a:endParaRPr lang="en-US" sz="500" dirty="0" smtClean="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smtClean="0">
                    <a:gradFill>
                      <a:gsLst>
                        <a:gs pos="2092">
                          <a:srgbClr val="F8F8F8"/>
                        </a:gs>
                        <a:gs pos="10042">
                          <a:srgbClr val="F8F8F8"/>
                        </a:gs>
                      </a:gsLst>
                      <a:lin ang="5400000" scaled="0"/>
                    </a:gradFill>
                    <a:ea typeface="Segoe UI" pitchFamily="34" charset="0"/>
                    <a:cs typeface="Segoe UI" pitchFamily="34" charset="0"/>
                  </a:rPr>
                  <a:t>R:</a:t>
                </a:r>
                <a:r>
                  <a:rPr lang="en-US" sz="500" baseline="0" dirty="0" smtClean="0">
                    <a:gradFill>
                      <a:gsLst>
                        <a:gs pos="2092">
                          <a:srgbClr val="F8F8F8"/>
                        </a:gs>
                        <a:gs pos="10042">
                          <a:srgbClr val="F8F8F8"/>
                        </a:gs>
                      </a:gsLst>
                      <a:lin ang="5400000" scaled="0"/>
                    </a:gradFill>
                    <a:ea typeface="Segoe UI" pitchFamily="34" charset="0"/>
                    <a:cs typeface="Segoe UI" pitchFamily="34" charset="0"/>
                  </a:rPr>
                  <a:t>115 G:115 B:115</a:t>
                </a:r>
                <a:endParaRPr lang="en-US" sz="500" dirty="0" smtClean="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smtClean="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smtClean="0">
                    <a:gradFill>
                      <a:gsLst>
                        <a:gs pos="2092">
                          <a:srgbClr val="F8F8F8"/>
                        </a:gs>
                        <a:gs pos="10042">
                          <a:srgbClr val="F8F8F8"/>
                        </a:gs>
                      </a:gsLst>
                      <a:lin ang="5400000" scaled="0"/>
                    </a:gradFill>
                    <a:ea typeface="Segoe UI" pitchFamily="34" charset="0"/>
                    <a:cs typeface="Segoe UI" pitchFamily="34" charset="0"/>
                  </a:rPr>
                  <a:t>R:</a:t>
                </a:r>
                <a:r>
                  <a:rPr lang="en-US" sz="500" baseline="0" dirty="0" smtClean="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smtClean="0">
                    <a:gradFill>
                      <a:gsLst>
                        <a:gs pos="2092">
                          <a:srgbClr val="F8F8F8"/>
                        </a:gs>
                        <a:gs pos="10042">
                          <a:srgbClr val="F8F8F8"/>
                        </a:gs>
                      </a:gsLst>
                      <a:lin ang="5400000" scaled="0"/>
                    </a:gradFill>
                    <a:ea typeface="Segoe UI" pitchFamily="34" charset="0"/>
                    <a:cs typeface="Segoe UI" pitchFamily="34" charset="0"/>
                  </a:rPr>
                  <a:t>R:</a:t>
                </a:r>
                <a:r>
                  <a:rPr lang="en-US" sz="500" baseline="0" dirty="0" smtClean="0">
                    <a:gradFill>
                      <a:gsLst>
                        <a:gs pos="2092">
                          <a:srgbClr val="F8F8F8"/>
                        </a:gs>
                        <a:gs pos="10042">
                          <a:srgbClr val="F8F8F8"/>
                        </a:gs>
                      </a:gsLst>
                      <a:lin ang="5400000" scaled="0"/>
                    </a:gradFill>
                    <a:ea typeface="Segoe UI" pitchFamily="34" charset="0"/>
                    <a:cs typeface="Segoe UI" pitchFamily="34" charset="0"/>
                  </a:rPr>
                  <a:t>16 G:124 B:16</a:t>
                </a:r>
                <a:endParaRPr lang="en-US" sz="500" dirty="0" smtClean="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Secondary colors (use only when</a:t>
              </a:r>
              <a:r>
                <a:rPr lang="en-US" sz="1000" baseline="0" dirty="0" smtClean="0">
                  <a:gradFill>
                    <a:gsLst>
                      <a:gs pos="2917">
                        <a:schemeClr val="tx1"/>
                      </a:gs>
                      <a:gs pos="30000">
                        <a:schemeClr val="tx1"/>
                      </a:gs>
                    </a:gsLst>
                    <a:lin ang="5400000" scaled="0"/>
                  </a:gradFill>
                </a:rPr>
                <a:t> necessary)</a:t>
              </a:r>
              <a:endParaRPr lang="en-US" sz="1000" dirty="0" smtClean="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295" r:id="rId4"/>
    <p:sldLayoutId id="2147484240" r:id="rId5"/>
    <p:sldLayoutId id="2147484296" r:id="rId6"/>
    <p:sldLayoutId id="2147484241" r:id="rId7"/>
    <p:sldLayoutId id="2147484297" r:id="rId8"/>
    <p:sldLayoutId id="2147484244" r:id="rId9"/>
    <p:sldLayoutId id="2147484298" r:id="rId10"/>
    <p:sldLayoutId id="2147484245" r:id="rId11"/>
    <p:sldLayoutId id="2147484247" r:id="rId12"/>
    <p:sldLayoutId id="2147484337" r:id="rId13"/>
    <p:sldLayoutId id="2147484249" r:id="rId14"/>
    <p:sldLayoutId id="2147484301" r:id="rId15"/>
    <p:sldLayoutId id="2147484252" r:id="rId16"/>
    <p:sldLayoutId id="2147484251" r:id="rId17"/>
    <p:sldLayoutId id="2147484254" r:id="rId18"/>
    <p:sldLayoutId id="2147484257" r:id="rId19"/>
    <p:sldLayoutId id="2147484258" r:id="rId20"/>
    <p:sldLayoutId id="2147484260" r:id="rId21"/>
    <p:sldLayoutId id="2147484299" r:id="rId22"/>
    <p:sldLayoutId id="2147484263" r:id="rId23"/>
    <p:sldLayoutId id="2147484397" r:id="rId24"/>
    <p:sldLayoutId id="2147484398" r:id="rId25"/>
    <p:sldLayoutId id="2147484399" r:id="rId2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smtClean="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42" name="Group 41"/>
          <p:cNvGrpSpPr/>
          <p:nvPr userDrawn="1"/>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smtClean="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smtClean="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smtClean="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smtClean="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smtClean="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smtClean="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smtClean="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smtClean="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smtClean="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smtClean="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smtClean="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smtClean="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smtClean="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3" r:id="rId17"/>
    <p:sldLayoutId id="2147484334" r:id="rId18"/>
    <p:sldLayoutId id="2147484335" r:id="rId19"/>
    <p:sldLayoutId id="2147484336" r:id="rId20"/>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1"/>
            <a:ext cx="11887199" cy="2159483"/>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7"/>
          <a:stretch>
            <a:fillRect/>
          </a:stretch>
        </p:blipFill>
        <p:spPr>
          <a:xfrm rot="5400000">
            <a:off x="9393901" y="3050514"/>
            <a:ext cx="6995160" cy="894134"/>
          </a:xfrm>
          <a:prstGeom prst="rect">
            <a:avLst/>
          </a:prstGeom>
        </p:spPr>
      </p:pic>
    </p:spTree>
    <p:extLst>
      <p:ext uri="{BB962C8B-B14F-4D97-AF65-F5344CB8AC3E}">
        <p14:creationId xmlns:p14="http://schemas.microsoft.com/office/powerpoint/2010/main" val="1882317287"/>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 id="2147484359" r:id="rId14"/>
    <p:sldLayoutId id="2147484360" r:id="rId15"/>
    <p:sldLayoutId id="2147484361" r:id="rId16"/>
    <p:sldLayoutId id="2147484362" r:id="rId17"/>
    <p:sldLayoutId id="2147484363" r:id="rId18"/>
    <p:sldLayoutId id="2147484364" r:id="rId19"/>
    <p:sldLayoutId id="2147484365" r:id="rId20"/>
    <p:sldLayoutId id="2147484366" r:id="rId21"/>
    <p:sldLayoutId id="2147484367" r:id="rId22"/>
    <p:sldLayoutId id="2147484368" r:id="rId23"/>
    <p:sldLayoutId id="2147484369" r:id="rId24"/>
    <p:sldLayoutId id="2147484370" r:id="rId25"/>
  </p:sldLayoutIdLst>
  <p:transition>
    <p:fade/>
  </p:transition>
  <p:timing>
    <p:tnLst>
      <p:par>
        <p:cTn id="1" dur="indefinite" restart="never" nodeType="tmRoot"/>
      </p:par>
    </p:tnLst>
  </p:timing>
  <p:txStyles>
    <p:titleStyle>
      <a:lvl1pPr algn="l" defTabSz="932585"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3" marR="0" indent="-342843" algn="l" defTabSz="932585"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02" marR="0" indent="-241260" algn="l" defTabSz="93258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67" marR="0" indent="-228562" algn="l" defTabSz="93258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28" marR="0" indent="-228562" algn="l" defTabSz="932585"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089" marR="0" indent="-228562" algn="l" defTabSz="932585"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4611"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04"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98"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91"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85" rtl="0" eaLnBrk="1" latinLnBrk="0" hangingPunct="1">
        <a:defRPr sz="1801" kern="1200">
          <a:solidFill>
            <a:schemeClr val="tx1"/>
          </a:solidFill>
          <a:latin typeface="+mn-lt"/>
          <a:ea typeface="+mn-ea"/>
          <a:cs typeface="+mn-cs"/>
        </a:defRPr>
      </a:lvl1pPr>
      <a:lvl2pPr marL="466292" algn="l" defTabSz="932585" rtl="0" eaLnBrk="1" latinLnBrk="0" hangingPunct="1">
        <a:defRPr sz="1801" kern="1200">
          <a:solidFill>
            <a:schemeClr val="tx1"/>
          </a:solidFill>
          <a:latin typeface="+mn-lt"/>
          <a:ea typeface="+mn-ea"/>
          <a:cs typeface="+mn-cs"/>
        </a:defRPr>
      </a:lvl2pPr>
      <a:lvl3pPr marL="932585" algn="l" defTabSz="932585" rtl="0" eaLnBrk="1" latinLnBrk="0" hangingPunct="1">
        <a:defRPr sz="1801" kern="1200">
          <a:solidFill>
            <a:schemeClr val="tx1"/>
          </a:solidFill>
          <a:latin typeface="+mn-lt"/>
          <a:ea typeface="+mn-ea"/>
          <a:cs typeface="+mn-cs"/>
        </a:defRPr>
      </a:lvl3pPr>
      <a:lvl4pPr marL="1398879" algn="l" defTabSz="932585" rtl="0" eaLnBrk="1" latinLnBrk="0" hangingPunct="1">
        <a:defRPr sz="1801" kern="1200">
          <a:solidFill>
            <a:schemeClr val="tx1"/>
          </a:solidFill>
          <a:latin typeface="+mn-lt"/>
          <a:ea typeface="+mn-ea"/>
          <a:cs typeface="+mn-cs"/>
        </a:defRPr>
      </a:lvl4pPr>
      <a:lvl5pPr marL="1865172" algn="l" defTabSz="932585" rtl="0" eaLnBrk="1" latinLnBrk="0" hangingPunct="1">
        <a:defRPr sz="1801" kern="1200">
          <a:solidFill>
            <a:schemeClr val="tx1"/>
          </a:solidFill>
          <a:latin typeface="+mn-lt"/>
          <a:ea typeface="+mn-ea"/>
          <a:cs typeface="+mn-cs"/>
        </a:defRPr>
      </a:lvl5pPr>
      <a:lvl6pPr marL="2331466" algn="l" defTabSz="932585" rtl="0" eaLnBrk="1" latinLnBrk="0" hangingPunct="1">
        <a:defRPr sz="1801" kern="1200">
          <a:solidFill>
            <a:schemeClr val="tx1"/>
          </a:solidFill>
          <a:latin typeface="+mn-lt"/>
          <a:ea typeface="+mn-ea"/>
          <a:cs typeface="+mn-cs"/>
        </a:defRPr>
      </a:lvl6pPr>
      <a:lvl7pPr marL="2797758" algn="l" defTabSz="932585" rtl="0" eaLnBrk="1" latinLnBrk="0" hangingPunct="1">
        <a:defRPr sz="1801" kern="1200">
          <a:solidFill>
            <a:schemeClr val="tx1"/>
          </a:solidFill>
          <a:latin typeface="+mn-lt"/>
          <a:ea typeface="+mn-ea"/>
          <a:cs typeface="+mn-cs"/>
        </a:defRPr>
      </a:lvl7pPr>
      <a:lvl8pPr marL="3264050" algn="l" defTabSz="932585" rtl="0" eaLnBrk="1" latinLnBrk="0" hangingPunct="1">
        <a:defRPr sz="1801" kern="1200">
          <a:solidFill>
            <a:schemeClr val="tx1"/>
          </a:solidFill>
          <a:latin typeface="+mn-lt"/>
          <a:ea typeface="+mn-ea"/>
          <a:cs typeface="+mn-cs"/>
        </a:defRPr>
      </a:lvl8pPr>
      <a:lvl9pPr marL="3730344" algn="l" defTabSz="932585"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1"/>
            <a:ext cx="11887199" cy="2159483"/>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6"/>
          <a:stretch>
            <a:fillRect/>
          </a:stretch>
        </p:blipFill>
        <p:spPr>
          <a:xfrm rot="5400000">
            <a:off x="9393901" y="3050514"/>
            <a:ext cx="6995160" cy="894134"/>
          </a:xfrm>
          <a:prstGeom prst="rect">
            <a:avLst/>
          </a:prstGeom>
        </p:spPr>
      </p:pic>
    </p:spTree>
    <p:extLst>
      <p:ext uri="{BB962C8B-B14F-4D97-AF65-F5344CB8AC3E}">
        <p14:creationId xmlns:p14="http://schemas.microsoft.com/office/powerpoint/2010/main" val="996541740"/>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 id="2147484384" r:id="rId13"/>
    <p:sldLayoutId id="2147484385" r:id="rId14"/>
    <p:sldLayoutId id="2147484386" r:id="rId15"/>
    <p:sldLayoutId id="2147484387" r:id="rId16"/>
    <p:sldLayoutId id="2147484388" r:id="rId17"/>
    <p:sldLayoutId id="2147484389" r:id="rId18"/>
    <p:sldLayoutId id="2147484390" r:id="rId19"/>
    <p:sldLayoutId id="2147484391" r:id="rId20"/>
    <p:sldLayoutId id="2147484392" r:id="rId21"/>
    <p:sldLayoutId id="2147484393" r:id="rId22"/>
    <p:sldLayoutId id="2147484394" r:id="rId23"/>
    <p:sldLayoutId id="2147484395" r:id="rId24"/>
  </p:sldLayoutIdLst>
  <p:transition>
    <p:fade/>
  </p:transition>
  <p:timing>
    <p:tnLst>
      <p:par>
        <p:cTn id="1" dur="indefinite" restart="never" nodeType="tmRoot"/>
      </p:par>
    </p:tnLst>
  </p:timing>
  <p:txStyles>
    <p:titleStyle>
      <a:lvl1pPr algn="l" defTabSz="932585"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3" marR="0" indent="-342843" algn="l" defTabSz="932585"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02" marR="0" indent="-241260" algn="l" defTabSz="93258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67" marR="0" indent="-228562" algn="l" defTabSz="93258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28" marR="0" indent="-228562" algn="l" defTabSz="932585"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089" marR="0" indent="-228562" algn="l" defTabSz="932585"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4611"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04"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98"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91"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85" rtl="0" eaLnBrk="1" latinLnBrk="0" hangingPunct="1">
        <a:defRPr sz="1801" kern="1200">
          <a:solidFill>
            <a:schemeClr val="tx1"/>
          </a:solidFill>
          <a:latin typeface="+mn-lt"/>
          <a:ea typeface="+mn-ea"/>
          <a:cs typeface="+mn-cs"/>
        </a:defRPr>
      </a:lvl1pPr>
      <a:lvl2pPr marL="466292" algn="l" defTabSz="932585" rtl="0" eaLnBrk="1" latinLnBrk="0" hangingPunct="1">
        <a:defRPr sz="1801" kern="1200">
          <a:solidFill>
            <a:schemeClr val="tx1"/>
          </a:solidFill>
          <a:latin typeface="+mn-lt"/>
          <a:ea typeface="+mn-ea"/>
          <a:cs typeface="+mn-cs"/>
        </a:defRPr>
      </a:lvl2pPr>
      <a:lvl3pPr marL="932585" algn="l" defTabSz="932585" rtl="0" eaLnBrk="1" latinLnBrk="0" hangingPunct="1">
        <a:defRPr sz="1801" kern="1200">
          <a:solidFill>
            <a:schemeClr val="tx1"/>
          </a:solidFill>
          <a:latin typeface="+mn-lt"/>
          <a:ea typeface="+mn-ea"/>
          <a:cs typeface="+mn-cs"/>
        </a:defRPr>
      </a:lvl3pPr>
      <a:lvl4pPr marL="1398879" algn="l" defTabSz="932585" rtl="0" eaLnBrk="1" latinLnBrk="0" hangingPunct="1">
        <a:defRPr sz="1801" kern="1200">
          <a:solidFill>
            <a:schemeClr val="tx1"/>
          </a:solidFill>
          <a:latin typeface="+mn-lt"/>
          <a:ea typeface="+mn-ea"/>
          <a:cs typeface="+mn-cs"/>
        </a:defRPr>
      </a:lvl4pPr>
      <a:lvl5pPr marL="1865172" algn="l" defTabSz="932585" rtl="0" eaLnBrk="1" latinLnBrk="0" hangingPunct="1">
        <a:defRPr sz="1801" kern="1200">
          <a:solidFill>
            <a:schemeClr val="tx1"/>
          </a:solidFill>
          <a:latin typeface="+mn-lt"/>
          <a:ea typeface="+mn-ea"/>
          <a:cs typeface="+mn-cs"/>
        </a:defRPr>
      </a:lvl5pPr>
      <a:lvl6pPr marL="2331466" algn="l" defTabSz="932585" rtl="0" eaLnBrk="1" latinLnBrk="0" hangingPunct="1">
        <a:defRPr sz="1801" kern="1200">
          <a:solidFill>
            <a:schemeClr val="tx1"/>
          </a:solidFill>
          <a:latin typeface="+mn-lt"/>
          <a:ea typeface="+mn-ea"/>
          <a:cs typeface="+mn-cs"/>
        </a:defRPr>
      </a:lvl6pPr>
      <a:lvl7pPr marL="2797758" algn="l" defTabSz="932585" rtl="0" eaLnBrk="1" latinLnBrk="0" hangingPunct="1">
        <a:defRPr sz="1801" kern="1200">
          <a:solidFill>
            <a:schemeClr val="tx1"/>
          </a:solidFill>
          <a:latin typeface="+mn-lt"/>
          <a:ea typeface="+mn-ea"/>
          <a:cs typeface="+mn-cs"/>
        </a:defRPr>
      </a:lvl7pPr>
      <a:lvl8pPr marL="3264050" algn="l" defTabSz="932585" rtl="0" eaLnBrk="1" latinLnBrk="0" hangingPunct="1">
        <a:defRPr sz="1801" kern="1200">
          <a:solidFill>
            <a:schemeClr val="tx1"/>
          </a:solidFill>
          <a:latin typeface="+mn-lt"/>
          <a:ea typeface="+mn-ea"/>
          <a:cs typeface="+mn-cs"/>
        </a:defRPr>
      </a:lvl8pPr>
      <a:lvl9pPr marL="3730344" algn="l" defTabSz="932585"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4.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4.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5.emf"/><Relationship Id="rId3"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png"/><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5" Type="http://schemas.openxmlformats.org/officeDocument/2006/relationships/chart" Target="../charts/chart3.xml"/><Relationship Id="rId6" Type="http://schemas.openxmlformats.org/officeDocument/2006/relationships/chart" Target="../charts/chart4.xml"/><Relationship Id="rId7" Type="http://schemas.openxmlformats.org/officeDocument/2006/relationships/chart" Target="../charts/chart5.xml"/><Relationship Id="rId8" Type="http://schemas.openxmlformats.org/officeDocument/2006/relationships/chart" Target="../charts/chart6.xml"/><Relationship Id="rId9" Type="http://schemas.openxmlformats.org/officeDocument/2006/relationships/chart" Target="../charts/chart7.xml"/><Relationship Id="rId10" Type="http://schemas.openxmlformats.org/officeDocument/2006/relationships/chart" Target="../charts/chart8.xml"/><Relationship Id="rId11" Type="http://schemas.openxmlformats.org/officeDocument/2006/relationships/chart" Target="../charts/chart9.xml"/><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2.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2.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 Id="rId3" Type="http://schemas.openxmlformats.org/officeDocument/2006/relationships/image" Target="../media/image12.emf"/></Relationships>
</file>

<file path=ppt/slides/_rels/slide25.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emf"/><Relationship Id="rId5" Type="http://schemas.openxmlformats.org/officeDocument/2006/relationships/image" Target="../media/image31.emf"/><Relationship Id="rId6" Type="http://schemas.openxmlformats.org/officeDocument/2006/relationships/image" Target="../media/image32.emf"/><Relationship Id="rId7" Type="http://schemas.openxmlformats.org/officeDocument/2006/relationships/image" Target="../media/image33.emf"/><Relationship Id="rId1" Type="http://schemas.openxmlformats.org/officeDocument/2006/relationships/slideLayout" Target="../slideLayouts/slideLayout25.xml"/><Relationship Id="rId2" Type="http://schemas.openxmlformats.org/officeDocument/2006/relationships/image" Target="../media/image28.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34.emf"/></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Azure-Samples/MyDriving" TargetMode="External"/><Relationship Id="rId4" Type="http://schemas.openxmlformats.org/officeDocument/2006/relationships/hyperlink" Target="http://xamarin.com/" TargetMode="External"/><Relationship Id="rId1" Type="http://schemas.openxmlformats.org/officeDocument/2006/relationships/slideLayout" Target="../slideLayouts/slideLayout49.xml"/><Relationship Id="rId2" Type="http://schemas.openxmlformats.org/officeDocument/2006/relationships/hyperlink" Target="http://github.com/jamesmontemagno/CoffeeFinder"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7.png"/><Relationship Id="rId1" Type="http://schemas.openxmlformats.org/officeDocument/2006/relationships/slideLayout" Target="../slideLayouts/slideLayout34.xml"/><Relationship Id="rId2"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7.xml"/><Relationship Id="rId3"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8.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5" Type="http://schemas.openxmlformats.org/officeDocument/2006/relationships/image" Target="../media/image10.emf"/><Relationship Id="rId6" Type="http://schemas.openxmlformats.org/officeDocument/2006/relationships/image" Target="../media/image11.emf"/><Relationship Id="rId1" Type="http://schemas.openxmlformats.org/officeDocument/2006/relationships/slideLayout" Target="../slideLayouts/slideLayout26.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2.emf"/></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2.emf"/><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2.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234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iOS – 100% API Coverage</a:t>
            </a:r>
            <a:endParaRPr lang="en-US" dirty="0"/>
          </a:p>
        </p:txBody>
      </p:sp>
      <p:grpSp>
        <p:nvGrpSpPr>
          <p:cNvPr id="3" name="Group 2"/>
          <p:cNvGrpSpPr/>
          <p:nvPr/>
        </p:nvGrpSpPr>
        <p:grpSpPr>
          <a:xfrm>
            <a:off x="774248" y="1968717"/>
            <a:ext cx="10929612" cy="912907"/>
            <a:chOff x="752656" y="1968500"/>
            <a:chExt cx="10931162" cy="913036"/>
          </a:xfrm>
        </p:grpSpPr>
        <p:sp>
          <p:nvSpPr>
            <p:cNvPr id="19" name="Rounded Rectangle 18"/>
            <p:cNvSpPr/>
            <p:nvPr/>
          </p:nvSpPr>
          <p:spPr>
            <a:xfrm>
              <a:off x="752656" y="2201862"/>
              <a:ext cx="2074681" cy="679674"/>
            </a:xfrm>
            <a:prstGeom prst="roundRect">
              <a:avLst>
                <a:gd name="adj" fmla="val 0"/>
              </a:avLst>
            </a:prstGeom>
            <a:solidFill>
              <a:srgbClr val="A78AD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MapKit</a:t>
              </a:r>
              <a:endParaRPr lang="en-US" sz="1801"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A78AD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UIKit</a:t>
              </a:r>
              <a:endParaRPr lang="en-US" sz="1801"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A78AD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iBeacon</a:t>
              </a:r>
              <a:endParaRPr lang="en-US" sz="1801"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A78AD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CoreGraphics</a:t>
              </a:r>
              <a:endParaRPr lang="en-US" sz="1801"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A78AD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CoreMotion</a:t>
              </a:r>
              <a:endParaRPr lang="en-US" sz="1801" dirty="0">
                <a:solidFill>
                  <a:srgbClr val="FFFFFF"/>
                </a:solidFill>
                <a:cs typeface="Helvetica Light"/>
              </a:endParaRPr>
            </a:p>
          </p:txBody>
        </p:sp>
        <p:sp>
          <p:nvSpPr>
            <p:cNvPr id="34" name="TextBox 33"/>
            <p:cNvSpPr txBox="1"/>
            <p:nvPr/>
          </p:nvSpPr>
          <p:spPr>
            <a:xfrm>
              <a:off x="6299200" y="1968500"/>
              <a:ext cx="369396" cy="627911"/>
            </a:xfrm>
            <a:prstGeom prst="rect">
              <a:avLst/>
            </a:prstGeom>
            <a:noFill/>
          </p:spPr>
          <p:txBody>
            <a:bodyPr wrap="none" lIns="182854" tIns="146283" rIns="182854" bIns="146283" rtlCol="0">
              <a:spAutoFit/>
            </a:bodyPr>
            <a:lstStyle/>
            <a:p>
              <a:pPr defTabSz="932585">
                <a:lnSpc>
                  <a:spcPct val="90000"/>
                </a:lnSpc>
                <a:spcAft>
                  <a:spcPts val="600"/>
                </a:spcAft>
              </a:pPr>
              <a:endParaRPr lang="en-US" sz="2400" dirty="0" err="1">
                <a:gradFill>
                  <a:gsLst>
                    <a:gs pos="2917">
                      <a:srgbClr val="404040"/>
                    </a:gs>
                    <a:gs pos="30000">
                      <a:srgbClr val="404040"/>
                    </a:gs>
                  </a:gsLst>
                  <a:lin ang="5400000" scaled="0"/>
                </a:gradFill>
              </a:endParaRPr>
            </a:p>
          </p:txBody>
        </p:sp>
      </p:grpSp>
      <p:pic>
        <p:nvPicPr>
          <p:cNvPr id="26" name="Picture 25" descr="C_log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9752" y="5478181"/>
            <a:ext cx="1196973" cy="928265"/>
          </a:xfrm>
          <a:prstGeom prst="rect">
            <a:avLst/>
          </a:prstGeom>
        </p:spPr>
      </p:pic>
      <p:sp>
        <p:nvSpPr>
          <p:cNvPr id="37" name="Left Brace 36"/>
          <p:cNvSpPr/>
          <p:nvPr/>
        </p:nvSpPr>
        <p:spPr>
          <a:xfrm rot="5400000" flipH="1">
            <a:off x="6053161" y="-401085"/>
            <a:ext cx="380946" cy="10920451"/>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85"/>
            <a:endParaRPr lang="en-US" sz="1801">
              <a:ln w="38100" cmpd="sng">
                <a:solidFill>
                  <a:srgbClr val="000000"/>
                </a:solidFill>
                <a:prstDash val="dash"/>
              </a:ln>
              <a:solidFill>
                <a:srgbClr val="404040"/>
              </a:solidFill>
            </a:endParaRPr>
          </a:p>
        </p:txBody>
      </p:sp>
      <p:sp>
        <p:nvSpPr>
          <p:cNvPr id="24" name="Rounded Rectangle 23"/>
          <p:cNvSpPr/>
          <p:nvPr/>
        </p:nvSpPr>
        <p:spPr>
          <a:xfrm>
            <a:off x="769668" y="3840115"/>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System.Data</a:t>
            </a:r>
            <a:endParaRPr lang="en-US" sz="1801" dirty="0">
              <a:solidFill>
                <a:srgbClr val="FFFFFF"/>
              </a:solidFill>
              <a:cs typeface="Helvetica Light"/>
            </a:endParaRPr>
          </a:p>
        </p:txBody>
      </p:sp>
      <p:sp>
        <p:nvSpPr>
          <p:cNvPr id="25" name="Rounded Rectangle 24"/>
          <p:cNvSpPr/>
          <p:nvPr/>
        </p:nvSpPr>
        <p:spPr>
          <a:xfrm>
            <a:off x="2983475" y="3840115"/>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System.Windows</a:t>
            </a:r>
            <a:endParaRPr lang="en-US" sz="1801" dirty="0">
              <a:solidFill>
                <a:srgbClr val="FFFFFF"/>
              </a:solidFill>
              <a:cs typeface="Helvetica Light"/>
            </a:endParaRPr>
          </a:p>
        </p:txBody>
      </p:sp>
      <p:sp>
        <p:nvSpPr>
          <p:cNvPr id="30" name="Rounded Rectangle 29"/>
          <p:cNvSpPr/>
          <p:nvPr/>
        </p:nvSpPr>
        <p:spPr>
          <a:xfrm>
            <a:off x="5197280" y="3840115"/>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System.Numerics</a:t>
            </a:r>
            <a:endParaRPr lang="en-US" sz="1801" dirty="0">
              <a:solidFill>
                <a:srgbClr val="FFFFFF"/>
              </a:solidFill>
              <a:cs typeface="Helvetica Light"/>
            </a:endParaRPr>
          </a:p>
        </p:txBody>
      </p:sp>
      <p:sp>
        <p:nvSpPr>
          <p:cNvPr id="31" name="Rounded Rectangle 30"/>
          <p:cNvSpPr/>
          <p:nvPr/>
        </p:nvSpPr>
        <p:spPr>
          <a:xfrm>
            <a:off x="7411086" y="3840115"/>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System.Core</a:t>
            </a:r>
            <a:endParaRPr lang="en-US" sz="1801" dirty="0">
              <a:solidFill>
                <a:srgbClr val="FFFFFF"/>
              </a:solidFill>
              <a:cs typeface="Helvetica Light"/>
            </a:endParaRPr>
          </a:p>
        </p:txBody>
      </p:sp>
      <p:sp>
        <p:nvSpPr>
          <p:cNvPr id="32" name="Rounded Rectangle 31"/>
          <p:cNvSpPr/>
          <p:nvPr/>
        </p:nvSpPr>
        <p:spPr>
          <a:xfrm>
            <a:off x="9624893" y="3840115"/>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500" dirty="0" err="1">
                <a:solidFill>
                  <a:srgbClr val="FFFFFF"/>
                </a:solidFill>
                <a:cs typeface="Helvetica Light"/>
              </a:rPr>
              <a:t>System.ServiceModel</a:t>
            </a:r>
            <a:endParaRPr lang="en-US" sz="1500" dirty="0">
              <a:solidFill>
                <a:srgbClr val="FFFFFF"/>
              </a:solidFill>
              <a:cs typeface="Helvetica Light"/>
            </a:endParaRPr>
          </a:p>
        </p:txBody>
      </p:sp>
      <p:sp>
        <p:nvSpPr>
          <p:cNvPr id="38" name="Rounded Rectangle 37"/>
          <p:cNvSpPr/>
          <p:nvPr/>
        </p:nvSpPr>
        <p:spPr>
          <a:xfrm>
            <a:off x="774249" y="3014732"/>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System.Net</a:t>
            </a:r>
            <a:endParaRPr lang="en-US" sz="1801" dirty="0">
              <a:solidFill>
                <a:srgbClr val="FFFFFF"/>
              </a:solidFill>
              <a:cs typeface="Helvetica Light"/>
            </a:endParaRPr>
          </a:p>
        </p:txBody>
      </p:sp>
      <p:sp>
        <p:nvSpPr>
          <p:cNvPr id="39" name="Rounded Rectangle 38"/>
          <p:cNvSpPr/>
          <p:nvPr/>
        </p:nvSpPr>
        <p:spPr>
          <a:xfrm>
            <a:off x="2988055" y="3014732"/>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a:solidFill>
                  <a:srgbClr val="FFFFFF"/>
                </a:solidFill>
                <a:cs typeface="Helvetica Light"/>
              </a:rPr>
              <a:t>System</a:t>
            </a:r>
          </a:p>
        </p:txBody>
      </p:sp>
      <p:sp>
        <p:nvSpPr>
          <p:cNvPr id="40" name="Rounded Rectangle 39"/>
          <p:cNvSpPr/>
          <p:nvPr/>
        </p:nvSpPr>
        <p:spPr>
          <a:xfrm>
            <a:off x="5201860" y="3014732"/>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System.IO</a:t>
            </a:r>
            <a:endParaRPr lang="en-US" sz="1801" dirty="0">
              <a:solidFill>
                <a:srgbClr val="FFFFFF"/>
              </a:solidFill>
              <a:cs typeface="Helvetica Light"/>
            </a:endParaRPr>
          </a:p>
        </p:txBody>
      </p:sp>
      <p:sp>
        <p:nvSpPr>
          <p:cNvPr id="41" name="Rounded Rectangle 40"/>
          <p:cNvSpPr/>
          <p:nvPr/>
        </p:nvSpPr>
        <p:spPr>
          <a:xfrm>
            <a:off x="7415666" y="3014732"/>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System.Linq</a:t>
            </a:r>
            <a:endParaRPr lang="en-US" sz="1801" dirty="0">
              <a:solidFill>
                <a:srgbClr val="FFFFFF"/>
              </a:solidFill>
              <a:cs typeface="Helvetica Light"/>
            </a:endParaRPr>
          </a:p>
        </p:txBody>
      </p:sp>
      <p:sp>
        <p:nvSpPr>
          <p:cNvPr id="42" name="Rounded Rectangle 41"/>
          <p:cNvSpPr/>
          <p:nvPr/>
        </p:nvSpPr>
        <p:spPr>
          <a:xfrm>
            <a:off x="9629473" y="3014732"/>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System.Xml</a:t>
            </a:r>
            <a:endParaRPr lang="en-US" sz="1801" dirty="0">
              <a:solidFill>
                <a:srgbClr val="FFFFFF"/>
              </a:solidFill>
              <a:cs typeface="Helvetica Light"/>
            </a:endParaRPr>
          </a:p>
        </p:txBody>
      </p:sp>
    </p:spTree>
    <p:extLst>
      <p:ext uri="{BB962C8B-B14F-4D97-AF65-F5344CB8AC3E}">
        <p14:creationId xmlns:p14="http://schemas.microsoft.com/office/powerpoint/2010/main" val="1810870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a:t>
            </a:r>
            <a:r>
              <a:rPr lang="en-US" dirty="0"/>
              <a:t>–</a:t>
            </a:r>
            <a:r>
              <a:rPr lang="en-US" dirty="0" smtClean="0"/>
              <a:t> 100</a:t>
            </a:r>
            <a:r>
              <a:rPr lang="en-US" smtClean="0"/>
              <a:t>% API </a:t>
            </a:r>
            <a:r>
              <a:rPr lang="en-US" dirty="0" smtClean="0"/>
              <a:t>Coverage</a:t>
            </a:r>
            <a:endParaRPr lang="en-US" dirty="0"/>
          </a:p>
        </p:txBody>
      </p:sp>
      <p:sp>
        <p:nvSpPr>
          <p:cNvPr id="19" name="Rounded Rectangle 18"/>
          <p:cNvSpPr/>
          <p:nvPr/>
        </p:nvSpPr>
        <p:spPr>
          <a:xfrm>
            <a:off x="774249" y="2202047"/>
            <a:ext cx="2074387" cy="679578"/>
          </a:xfrm>
          <a:prstGeom prst="roundRect">
            <a:avLst>
              <a:gd name="adj" fmla="val 0"/>
            </a:avLst>
          </a:prstGeom>
          <a:solidFill>
            <a:srgbClr val="81B93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a:solidFill>
                  <a:srgbClr val="FFFFFF"/>
                </a:solidFill>
                <a:cs typeface="Helvetica Light"/>
              </a:rPr>
              <a:t>Text-to-speech</a:t>
            </a:r>
          </a:p>
        </p:txBody>
      </p:sp>
      <p:sp>
        <p:nvSpPr>
          <p:cNvPr id="20" name="Rounded Rectangle 19"/>
          <p:cNvSpPr/>
          <p:nvPr/>
        </p:nvSpPr>
        <p:spPr>
          <a:xfrm>
            <a:off x="2988055" y="2202047"/>
            <a:ext cx="2074387" cy="679578"/>
          </a:xfrm>
          <a:prstGeom prst="roundRect">
            <a:avLst>
              <a:gd name="adj" fmla="val 0"/>
            </a:avLst>
          </a:prstGeom>
          <a:solidFill>
            <a:srgbClr val="81B93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ActionBar</a:t>
            </a:r>
            <a:endParaRPr lang="en-US" sz="1801" dirty="0">
              <a:solidFill>
                <a:srgbClr val="FFFFFF"/>
              </a:solidFill>
              <a:cs typeface="Helvetica Light"/>
            </a:endParaRPr>
          </a:p>
        </p:txBody>
      </p:sp>
      <p:sp>
        <p:nvSpPr>
          <p:cNvPr id="21" name="Rounded Rectangle 20"/>
          <p:cNvSpPr/>
          <p:nvPr/>
        </p:nvSpPr>
        <p:spPr>
          <a:xfrm>
            <a:off x="5201860" y="2202047"/>
            <a:ext cx="2074387" cy="679578"/>
          </a:xfrm>
          <a:prstGeom prst="roundRect">
            <a:avLst>
              <a:gd name="adj" fmla="val 0"/>
            </a:avLst>
          </a:prstGeom>
          <a:solidFill>
            <a:srgbClr val="81B93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599" dirty="0">
                <a:solidFill>
                  <a:srgbClr val="FFFFFF"/>
                </a:solidFill>
                <a:cs typeface="Helvetica Light"/>
              </a:rPr>
              <a:t>Printing Framework</a:t>
            </a:r>
          </a:p>
        </p:txBody>
      </p:sp>
      <p:sp>
        <p:nvSpPr>
          <p:cNvPr id="22" name="Rounded Rectangle 21"/>
          <p:cNvSpPr/>
          <p:nvPr/>
        </p:nvSpPr>
        <p:spPr>
          <a:xfrm>
            <a:off x="7415666" y="2202047"/>
            <a:ext cx="2074387" cy="679578"/>
          </a:xfrm>
          <a:prstGeom prst="roundRect">
            <a:avLst>
              <a:gd name="adj" fmla="val 0"/>
            </a:avLst>
          </a:prstGeom>
          <a:solidFill>
            <a:srgbClr val="81B93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Renderscript</a:t>
            </a:r>
            <a:endParaRPr lang="en-US" sz="1801" dirty="0">
              <a:solidFill>
                <a:srgbClr val="FFFFFF"/>
              </a:solidFill>
              <a:cs typeface="Helvetica Light"/>
            </a:endParaRPr>
          </a:p>
        </p:txBody>
      </p:sp>
      <p:sp>
        <p:nvSpPr>
          <p:cNvPr id="23" name="Rounded Rectangle 22"/>
          <p:cNvSpPr/>
          <p:nvPr/>
        </p:nvSpPr>
        <p:spPr>
          <a:xfrm>
            <a:off x="9629473" y="2202047"/>
            <a:ext cx="2074387" cy="679578"/>
          </a:xfrm>
          <a:prstGeom prst="roundRect">
            <a:avLst>
              <a:gd name="adj" fmla="val 0"/>
            </a:avLst>
          </a:prstGeom>
          <a:solidFill>
            <a:srgbClr val="81B93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a:solidFill>
                  <a:srgbClr val="FFFFFF"/>
                </a:solidFill>
                <a:cs typeface="Helvetica Light"/>
              </a:rPr>
              <a:t>NFC</a:t>
            </a:r>
          </a:p>
        </p:txBody>
      </p:sp>
      <p:pic>
        <p:nvPicPr>
          <p:cNvPr id="32" name="Picture 31" descr="C_log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9752" y="5478181"/>
            <a:ext cx="1196973" cy="928265"/>
          </a:xfrm>
          <a:prstGeom prst="rect">
            <a:avLst/>
          </a:prstGeom>
        </p:spPr>
      </p:pic>
      <p:sp>
        <p:nvSpPr>
          <p:cNvPr id="34" name="TextBox 33"/>
          <p:cNvSpPr txBox="1"/>
          <p:nvPr/>
        </p:nvSpPr>
        <p:spPr>
          <a:xfrm>
            <a:off x="6320006" y="1821101"/>
            <a:ext cx="369344" cy="627822"/>
          </a:xfrm>
          <a:prstGeom prst="rect">
            <a:avLst/>
          </a:prstGeom>
          <a:noFill/>
        </p:spPr>
        <p:txBody>
          <a:bodyPr wrap="none" lIns="182854" tIns="146283" rIns="182854" bIns="146283" rtlCol="0">
            <a:spAutoFit/>
          </a:bodyPr>
          <a:lstStyle/>
          <a:p>
            <a:pPr defTabSz="932585">
              <a:lnSpc>
                <a:spcPct val="90000"/>
              </a:lnSpc>
              <a:spcAft>
                <a:spcPts val="600"/>
              </a:spcAft>
            </a:pPr>
            <a:endParaRPr lang="en-US" sz="2400" dirty="0" err="1">
              <a:gradFill>
                <a:gsLst>
                  <a:gs pos="2917">
                    <a:srgbClr val="404040"/>
                  </a:gs>
                  <a:gs pos="30000">
                    <a:srgbClr val="404040"/>
                  </a:gs>
                </a:gsLst>
                <a:lin ang="5400000" scaled="0"/>
              </a:gradFill>
            </a:endParaRPr>
          </a:p>
        </p:txBody>
      </p:sp>
      <p:sp>
        <p:nvSpPr>
          <p:cNvPr id="36" name="Left Brace 35"/>
          <p:cNvSpPr/>
          <p:nvPr/>
        </p:nvSpPr>
        <p:spPr>
          <a:xfrm rot="5400000" flipH="1">
            <a:off x="6053161" y="-401085"/>
            <a:ext cx="380946" cy="10920451"/>
          </a:xfrm>
          <a:prstGeom prst="leftBrace">
            <a:avLst>
              <a:gd name="adj1" fmla="val 56668"/>
              <a:gd name="adj2" fmla="val 50000"/>
            </a:avLst>
          </a:prstGeom>
          <a:ln w="19050" cap="rnd">
            <a:solidFill>
              <a:srgbClr val="6FBD23"/>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85"/>
            <a:endParaRPr lang="en-US" sz="1801">
              <a:ln w="38100" cmpd="sng">
                <a:solidFill>
                  <a:srgbClr val="000000"/>
                </a:solidFill>
                <a:prstDash val="dash"/>
              </a:ln>
              <a:solidFill>
                <a:srgbClr val="404040"/>
              </a:solidFill>
            </a:endParaRPr>
          </a:p>
        </p:txBody>
      </p:sp>
      <p:sp>
        <p:nvSpPr>
          <p:cNvPr id="24" name="Rounded Rectangle 23"/>
          <p:cNvSpPr/>
          <p:nvPr/>
        </p:nvSpPr>
        <p:spPr>
          <a:xfrm>
            <a:off x="769668" y="3840115"/>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System.Data</a:t>
            </a:r>
            <a:endParaRPr lang="en-US" sz="1801" dirty="0">
              <a:solidFill>
                <a:srgbClr val="FFFFFF"/>
              </a:solidFill>
              <a:cs typeface="Helvetica Light"/>
            </a:endParaRPr>
          </a:p>
        </p:txBody>
      </p:sp>
      <p:sp>
        <p:nvSpPr>
          <p:cNvPr id="25" name="Rounded Rectangle 24"/>
          <p:cNvSpPr/>
          <p:nvPr/>
        </p:nvSpPr>
        <p:spPr>
          <a:xfrm>
            <a:off x="2983475" y="3840115"/>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System.Windows</a:t>
            </a:r>
            <a:endParaRPr lang="en-US" sz="1801" dirty="0">
              <a:solidFill>
                <a:srgbClr val="FFFFFF"/>
              </a:solidFill>
              <a:cs typeface="Helvetica Light"/>
            </a:endParaRPr>
          </a:p>
        </p:txBody>
      </p:sp>
      <p:sp>
        <p:nvSpPr>
          <p:cNvPr id="30" name="Rounded Rectangle 29"/>
          <p:cNvSpPr/>
          <p:nvPr/>
        </p:nvSpPr>
        <p:spPr>
          <a:xfrm>
            <a:off x="5197280" y="3840115"/>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System.Numerics</a:t>
            </a:r>
            <a:endParaRPr lang="en-US" sz="1801" dirty="0">
              <a:solidFill>
                <a:srgbClr val="FFFFFF"/>
              </a:solidFill>
              <a:cs typeface="Helvetica Light"/>
            </a:endParaRPr>
          </a:p>
        </p:txBody>
      </p:sp>
      <p:sp>
        <p:nvSpPr>
          <p:cNvPr id="31" name="Rounded Rectangle 30"/>
          <p:cNvSpPr/>
          <p:nvPr/>
        </p:nvSpPr>
        <p:spPr>
          <a:xfrm>
            <a:off x="7411086" y="3840115"/>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System.Core</a:t>
            </a:r>
            <a:endParaRPr lang="en-US" sz="1801" dirty="0">
              <a:solidFill>
                <a:srgbClr val="FFFFFF"/>
              </a:solidFill>
              <a:cs typeface="Helvetica Light"/>
            </a:endParaRPr>
          </a:p>
        </p:txBody>
      </p:sp>
      <p:sp>
        <p:nvSpPr>
          <p:cNvPr id="37" name="Rounded Rectangle 36"/>
          <p:cNvSpPr/>
          <p:nvPr/>
        </p:nvSpPr>
        <p:spPr>
          <a:xfrm>
            <a:off x="9624893" y="3840115"/>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500" dirty="0" err="1">
                <a:solidFill>
                  <a:srgbClr val="FFFFFF"/>
                </a:solidFill>
                <a:cs typeface="Helvetica Light"/>
              </a:rPr>
              <a:t>System.ServiceModel</a:t>
            </a:r>
            <a:endParaRPr lang="en-US" sz="1500" dirty="0">
              <a:solidFill>
                <a:srgbClr val="FFFFFF"/>
              </a:solidFill>
              <a:cs typeface="Helvetica Light"/>
            </a:endParaRPr>
          </a:p>
        </p:txBody>
      </p:sp>
      <p:sp>
        <p:nvSpPr>
          <p:cNvPr id="38" name="Rounded Rectangle 37"/>
          <p:cNvSpPr/>
          <p:nvPr/>
        </p:nvSpPr>
        <p:spPr>
          <a:xfrm>
            <a:off x="774249" y="3014732"/>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System.Net</a:t>
            </a:r>
            <a:endParaRPr lang="en-US" sz="1801" dirty="0">
              <a:solidFill>
                <a:srgbClr val="FFFFFF"/>
              </a:solidFill>
              <a:cs typeface="Helvetica Light"/>
            </a:endParaRPr>
          </a:p>
        </p:txBody>
      </p:sp>
      <p:sp>
        <p:nvSpPr>
          <p:cNvPr id="39" name="Rounded Rectangle 38"/>
          <p:cNvSpPr/>
          <p:nvPr/>
        </p:nvSpPr>
        <p:spPr>
          <a:xfrm>
            <a:off x="2988055" y="3014732"/>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a:solidFill>
                  <a:srgbClr val="FFFFFF"/>
                </a:solidFill>
                <a:cs typeface="Helvetica Light"/>
              </a:rPr>
              <a:t>System</a:t>
            </a:r>
          </a:p>
        </p:txBody>
      </p:sp>
      <p:sp>
        <p:nvSpPr>
          <p:cNvPr id="40" name="Rounded Rectangle 39"/>
          <p:cNvSpPr/>
          <p:nvPr/>
        </p:nvSpPr>
        <p:spPr>
          <a:xfrm>
            <a:off x="5201860" y="3014732"/>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System.IO</a:t>
            </a:r>
            <a:endParaRPr lang="en-US" sz="1801" dirty="0">
              <a:solidFill>
                <a:srgbClr val="FFFFFF"/>
              </a:solidFill>
              <a:cs typeface="Helvetica Light"/>
            </a:endParaRPr>
          </a:p>
        </p:txBody>
      </p:sp>
      <p:sp>
        <p:nvSpPr>
          <p:cNvPr id="41" name="Rounded Rectangle 40"/>
          <p:cNvSpPr/>
          <p:nvPr/>
        </p:nvSpPr>
        <p:spPr>
          <a:xfrm>
            <a:off x="7415666" y="3014732"/>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System.Linq</a:t>
            </a:r>
            <a:endParaRPr lang="en-US" sz="1801" dirty="0">
              <a:solidFill>
                <a:srgbClr val="FFFFFF"/>
              </a:solidFill>
              <a:cs typeface="Helvetica Light"/>
            </a:endParaRPr>
          </a:p>
        </p:txBody>
      </p:sp>
      <p:sp>
        <p:nvSpPr>
          <p:cNvPr id="42" name="Rounded Rectangle 41"/>
          <p:cNvSpPr/>
          <p:nvPr/>
        </p:nvSpPr>
        <p:spPr>
          <a:xfrm>
            <a:off x="9629473" y="3014732"/>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System.Xml</a:t>
            </a:r>
            <a:endParaRPr lang="en-US" sz="1801" dirty="0">
              <a:solidFill>
                <a:srgbClr val="FFFFFF"/>
              </a:solidFill>
              <a:cs typeface="Helvetica Light"/>
            </a:endParaRPr>
          </a:p>
        </p:txBody>
      </p:sp>
    </p:spTree>
    <p:extLst>
      <p:ext uri="{BB962C8B-B14F-4D97-AF65-F5344CB8AC3E}">
        <p14:creationId xmlns:p14="http://schemas.microsoft.com/office/powerpoint/2010/main" val="107514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Native Performance</a:t>
            </a:r>
            <a:endParaRPr lang="en-US" dirty="0"/>
          </a:p>
        </p:txBody>
      </p:sp>
      <p:sp>
        <p:nvSpPr>
          <p:cNvPr id="3" name="Text Placeholder 2"/>
          <p:cNvSpPr>
            <a:spLocks noGrp="1"/>
          </p:cNvSpPr>
          <p:nvPr>
            <p:ph type="body" sz="quarter" idx="10"/>
          </p:nvPr>
        </p:nvSpPr>
        <p:spPr>
          <a:xfrm>
            <a:off x="656428" y="4668605"/>
            <a:ext cx="5485621" cy="1403461"/>
          </a:xfrm>
        </p:spPr>
        <p:txBody>
          <a:bodyPr/>
          <a:lstStyle/>
          <a:p>
            <a:pPr lvl="1">
              <a:lnSpc>
                <a:spcPct val="110000"/>
              </a:lnSpc>
              <a:spcBef>
                <a:spcPts val="1224"/>
              </a:spcBef>
            </a:pPr>
            <a:r>
              <a:rPr lang="en-US" sz="2400" dirty="0" err="1">
                <a:solidFill>
                  <a:srgbClr val="7E5DBE"/>
                </a:solidFill>
                <a:cs typeface="Segoe UI" panose="020B0502040204020203" pitchFamily="34" charset="0"/>
              </a:rPr>
              <a:t>Xamarin.iOS</a:t>
            </a:r>
            <a:r>
              <a:rPr lang="en-US" sz="2400" dirty="0">
                <a:solidFill>
                  <a:schemeClr val="tx1"/>
                </a:solidFill>
                <a:latin typeface="+mj-lt"/>
                <a:cs typeface="Segoe UI" panose="020B0502040204020203" pitchFamily="34" charset="0"/>
              </a:rPr>
              <a:t> does full Ahead Of Time (AOT) compilation to produce an ARM binary for Apple’s App Store.</a:t>
            </a:r>
          </a:p>
        </p:txBody>
      </p:sp>
      <p:sp>
        <p:nvSpPr>
          <p:cNvPr id="4" name="Text Placeholder 3"/>
          <p:cNvSpPr>
            <a:spLocks noGrp="1"/>
          </p:cNvSpPr>
          <p:nvPr>
            <p:ph type="body" sz="quarter" idx="11"/>
          </p:nvPr>
        </p:nvSpPr>
        <p:spPr>
          <a:xfrm>
            <a:off x="6370617" y="4668605"/>
            <a:ext cx="5485621" cy="1403461"/>
          </a:xfrm>
        </p:spPr>
        <p:txBody>
          <a:bodyPr/>
          <a:lstStyle/>
          <a:p>
            <a:pPr marL="230149" lvl="1" defTabSz="456935">
              <a:lnSpc>
                <a:spcPct val="110000"/>
              </a:lnSpc>
              <a:defRPr/>
            </a:pPr>
            <a:r>
              <a:rPr lang="en-US" sz="2400" dirty="0" err="1">
                <a:solidFill>
                  <a:srgbClr val="66B11F"/>
                </a:solidFill>
                <a:cs typeface="Segoe UI" panose="020B0502040204020203" pitchFamily="34" charset="0"/>
              </a:rPr>
              <a:t>Xamarin.Android</a:t>
            </a:r>
            <a:r>
              <a:rPr lang="en-US" sz="2400" dirty="0">
                <a:solidFill>
                  <a:schemeClr val="tx1"/>
                </a:solidFill>
                <a:latin typeface="+mj-lt"/>
                <a:cs typeface="Segoe UI" panose="020B0502040204020203" pitchFamily="34" charset="0"/>
              </a:rPr>
              <a:t> takes advantage of Just In Time (JIT) compilation on the Android device.</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7115" y="1905226"/>
            <a:ext cx="4876148" cy="2624842"/>
          </a:xfrm>
          <a:prstGeom prst="rect">
            <a:avLst/>
          </a:prstGeom>
        </p:spPr>
      </p:pic>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r="26727"/>
          <a:stretch/>
        </p:blipFill>
        <p:spPr>
          <a:xfrm>
            <a:off x="808037" y="1897062"/>
            <a:ext cx="3572894" cy="2624842"/>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74317" t="1057" r="521" b="1930"/>
          <a:stretch/>
        </p:blipFill>
        <p:spPr>
          <a:xfrm>
            <a:off x="4421529" y="1932972"/>
            <a:ext cx="1226917" cy="2546431"/>
          </a:xfrm>
          <a:prstGeom prst="roundRect">
            <a:avLst>
              <a:gd name="adj" fmla="val 12893"/>
            </a:avLst>
          </a:prstGeom>
        </p:spPr>
      </p:pic>
      <p:sp>
        <p:nvSpPr>
          <p:cNvPr id="12" name="Oval 11"/>
          <p:cNvSpPr/>
          <p:nvPr/>
        </p:nvSpPr>
        <p:spPr bwMode="auto">
          <a:xfrm>
            <a:off x="2226348" y="2850188"/>
            <a:ext cx="761999" cy="761999"/>
          </a:xfrm>
          <a:prstGeom prst="ellipse">
            <a:avLst/>
          </a:prstGeom>
          <a:solidFill>
            <a:srgbClr val="778A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b="1" smtClean="0">
                <a:gradFill>
                  <a:gsLst>
                    <a:gs pos="0">
                      <a:srgbClr val="FFFFFF"/>
                    </a:gs>
                    <a:gs pos="100000">
                      <a:srgbClr val="FFFFFF"/>
                    </a:gs>
                  </a:gsLst>
                  <a:lin ang="5400000" scaled="0"/>
                </a:gradFill>
                <a:latin typeface="Segoe UI Semibold" charset="0"/>
                <a:ea typeface="Segoe UI Semibold" charset="0"/>
                <a:cs typeface="Segoe UI Semibold" charset="0"/>
              </a:rPr>
              <a:t>AOT</a:t>
            </a:r>
            <a:endParaRPr lang="en-US" b="1" dirty="0" err="1" smtClean="0">
              <a:gradFill>
                <a:gsLst>
                  <a:gs pos="0">
                    <a:srgbClr val="FFFFFF"/>
                  </a:gs>
                  <a:gs pos="100000">
                    <a:srgbClr val="FFFFFF"/>
                  </a:gs>
                </a:gsLst>
                <a:lin ang="5400000" scaled="0"/>
              </a:gradFill>
              <a:latin typeface="Segoe UI Semibold" charset="0"/>
              <a:ea typeface="Segoe UI Semibold" charset="0"/>
              <a:cs typeface="Segoe UI Semibold" charset="0"/>
            </a:endParaRPr>
          </a:p>
        </p:txBody>
      </p:sp>
      <p:sp>
        <p:nvSpPr>
          <p:cNvPr id="13" name="Rounded Rectangle 12"/>
          <p:cNvSpPr/>
          <p:nvPr/>
        </p:nvSpPr>
        <p:spPr bwMode="auto">
          <a:xfrm>
            <a:off x="3360113" y="2887662"/>
            <a:ext cx="685800" cy="685800"/>
          </a:xfrm>
          <a:prstGeom prst="roundRect">
            <a:avLst>
              <a:gd name="adj" fmla="val 7068"/>
            </a:avLst>
          </a:prstGeom>
          <a:solidFill>
            <a:srgbClr val="A68AD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smtClean="0">
                <a:gradFill>
                  <a:gsLst>
                    <a:gs pos="0">
                      <a:srgbClr val="FFFFFF"/>
                    </a:gs>
                    <a:gs pos="100000">
                      <a:srgbClr val="FFFFFF"/>
                    </a:gs>
                  </a:gsLst>
                  <a:lin ang="5400000" scaled="0"/>
                </a:gradFill>
                <a:latin typeface="Segoe UI Semibold" charset="0"/>
                <a:ea typeface="Segoe UI Semibold" charset="0"/>
                <a:cs typeface="Segoe UI Semibold" charset="0"/>
              </a:rPr>
              <a:t>.APP</a:t>
            </a:r>
          </a:p>
        </p:txBody>
      </p:sp>
    </p:spTree>
    <p:extLst>
      <p:ext uri="{BB962C8B-B14F-4D97-AF65-F5344CB8AC3E}">
        <p14:creationId xmlns:p14="http://schemas.microsoft.com/office/powerpoint/2010/main" val="1887807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028332" y="1398905"/>
            <a:ext cx="8772256" cy="5241671"/>
            <a:chOff x="-1447800" y="1422399"/>
            <a:chExt cx="8852484" cy="5289609"/>
          </a:xfrm>
        </p:grpSpPr>
        <p:pic>
          <p:nvPicPr>
            <p:cNvPr id="11" name="Picture 10" descr="PC_FrontFram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1422399"/>
              <a:ext cx="8852484" cy="5289609"/>
            </a:xfrm>
            <a:prstGeom prst="rect">
              <a:avLst/>
            </a:prstGeom>
          </p:spPr>
        </p:pic>
        <p:pic>
          <p:nvPicPr>
            <p:cNvPr id="12" name="Picture 11"/>
            <p:cNvPicPr>
              <a:picLocks noChangeAspect="1"/>
            </p:cNvPicPr>
            <p:nvPr/>
          </p:nvPicPr>
          <p:blipFill>
            <a:blip r:embed="rId4"/>
            <a:stretch>
              <a:fillRect/>
            </a:stretch>
          </p:blipFill>
          <p:spPr>
            <a:xfrm>
              <a:off x="-343232" y="1766513"/>
              <a:ext cx="6632511" cy="4133806"/>
            </a:xfrm>
            <a:prstGeom prst="rect">
              <a:avLst/>
            </a:prstGeom>
          </p:spPr>
        </p:pic>
      </p:grpSp>
      <p:sp>
        <p:nvSpPr>
          <p:cNvPr id="3" name="Title 2"/>
          <p:cNvSpPr>
            <a:spLocks noGrp="1"/>
          </p:cNvSpPr>
          <p:nvPr>
            <p:ph type="title"/>
          </p:nvPr>
        </p:nvSpPr>
        <p:spPr/>
        <p:txBody>
          <a:bodyPr/>
          <a:lstStyle/>
          <a:p>
            <a:r>
              <a:rPr lang="en-US" dirty="0" smtClean="0"/>
              <a:t>Visual Studio Integration</a:t>
            </a:r>
            <a:endParaRPr lang="en-US" dirty="0"/>
          </a:p>
        </p:txBody>
      </p:sp>
      <p:sp>
        <p:nvSpPr>
          <p:cNvPr id="15" name="Title 2"/>
          <p:cNvSpPr txBox="1">
            <a:spLocks/>
          </p:cNvSpPr>
          <p:nvPr/>
        </p:nvSpPr>
        <p:spPr>
          <a:xfrm>
            <a:off x="275481" y="279301"/>
            <a:ext cx="11887878" cy="917575"/>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endParaRPr lang="en-US" sz="4799" dirty="0"/>
          </a:p>
        </p:txBody>
      </p:sp>
      <p:grpSp>
        <p:nvGrpSpPr>
          <p:cNvPr id="2" name="Group 1"/>
          <p:cNvGrpSpPr/>
          <p:nvPr/>
        </p:nvGrpSpPr>
        <p:grpSpPr>
          <a:xfrm>
            <a:off x="5456237" y="1196876"/>
            <a:ext cx="10476283" cy="5412746"/>
            <a:chOff x="5356132" y="1436841"/>
            <a:chExt cx="9931856" cy="5131459"/>
          </a:xfrm>
        </p:grpSpPr>
        <p:pic>
          <p:nvPicPr>
            <p:cNvPr id="14" name="Picture 13" descr="xamarin designer for ios visual studi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56132" y="1436841"/>
              <a:ext cx="9931856" cy="5131459"/>
            </a:xfrm>
            <a:prstGeom prst="rect">
              <a:avLst/>
            </a:prstGeom>
          </p:spPr>
        </p:pic>
        <p:pic>
          <p:nvPicPr>
            <p:cNvPr id="16" name="Picture 15"/>
            <p:cNvPicPr>
              <a:picLocks noChangeAspect="1"/>
            </p:cNvPicPr>
            <p:nvPr/>
          </p:nvPicPr>
          <p:blipFill>
            <a:blip r:embed="rId6"/>
            <a:stretch>
              <a:fillRect/>
            </a:stretch>
          </p:blipFill>
          <p:spPr>
            <a:xfrm>
              <a:off x="7285037" y="2012046"/>
              <a:ext cx="6080291" cy="3791677"/>
            </a:xfrm>
            <a:prstGeom prst="rect">
              <a:avLst/>
            </a:prstGeom>
          </p:spPr>
        </p:pic>
      </p:grpSp>
    </p:spTree>
    <p:extLst>
      <p:ext uri="{BB962C8B-B14F-4D97-AF65-F5344CB8AC3E}">
        <p14:creationId xmlns:p14="http://schemas.microsoft.com/office/powerpoint/2010/main" val="1485927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51" y="2925049"/>
            <a:ext cx="7077657" cy="1144426"/>
          </a:xfrm>
        </p:spPr>
        <p:txBody>
          <a:bodyPr/>
          <a:lstStyle/>
          <a:p>
            <a:pPr algn="ctr"/>
            <a:r>
              <a:rPr lang="en-US" sz="6000" dirty="0">
                <a:solidFill>
                  <a:srgbClr val="6FBD23"/>
                </a:solidFill>
              </a:rPr>
              <a:t>✓</a:t>
            </a:r>
            <a:r>
              <a:rPr lang="en-US" sz="6000" dirty="0">
                <a:solidFill>
                  <a:srgbClr val="2DB1DD"/>
                </a:solidFill>
              </a:rPr>
              <a:t>Always Up-to-Date</a:t>
            </a:r>
            <a:endParaRPr lang="en-US" sz="6000" dirty="0"/>
          </a:p>
        </p:txBody>
      </p:sp>
      <p:sp>
        <p:nvSpPr>
          <p:cNvPr id="7" name="Text Placeholder 7"/>
          <p:cNvSpPr>
            <a:spLocks noGrp="1"/>
          </p:cNvSpPr>
          <p:nvPr>
            <p:ph type="body" sz="quarter" idx="10"/>
          </p:nvPr>
        </p:nvSpPr>
        <p:spPr>
          <a:xfrm>
            <a:off x="7970589" y="1201987"/>
            <a:ext cx="4025046" cy="1963614"/>
          </a:xfrm>
        </p:spPr>
        <p:txBody>
          <a:bodyPr/>
          <a:lstStyle/>
          <a:p>
            <a:pPr marL="0" indent="0">
              <a:lnSpc>
                <a:spcPct val="70000"/>
              </a:lnSpc>
              <a:buNone/>
            </a:pPr>
            <a:r>
              <a:rPr lang="en-US" sz="2800" dirty="0">
                <a:latin typeface="+mn-lt"/>
              </a:rPr>
              <a:t>Same-day support:</a:t>
            </a:r>
          </a:p>
          <a:p>
            <a:pPr>
              <a:lnSpc>
                <a:spcPct val="70000"/>
              </a:lnSpc>
              <a:buFont typeface="Arial"/>
              <a:buChar char="•"/>
            </a:pPr>
            <a:r>
              <a:rPr lang="en-US" sz="2000" dirty="0">
                <a:latin typeface="+mn-lt"/>
              </a:rPr>
              <a:t>iOS 5</a:t>
            </a:r>
          </a:p>
          <a:p>
            <a:pPr>
              <a:lnSpc>
                <a:spcPct val="70000"/>
              </a:lnSpc>
              <a:buFont typeface="Arial"/>
              <a:buChar char="•"/>
            </a:pPr>
            <a:r>
              <a:rPr lang="en-US" sz="2000" dirty="0">
                <a:latin typeface="+mn-lt"/>
              </a:rPr>
              <a:t>iOS 6</a:t>
            </a:r>
          </a:p>
          <a:p>
            <a:pPr>
              <a:lnSpc>
                <a:spcPct val="70000"/>
              </a:lnSpc>
              <a:buFont typeface="Arial"/>
              <a:buChar char="•"/>
            </a:pPr>
            <a:r>
              <a:rPr lang="en-US" sz="2000" dirty="0">
                <a:latin typeface="+mn-lt"/>
              </a:rPr>
              <a:t>iOS </a:t>
            </a:r>
            <a:r>
              <a:rPr lang="en-US" sz="2000" dirty="0" smtClean="0">
                <a:latin typeface="+mn-lt"/>
              </a:rPr>
              <a:t>7iOS </a:t>
            </a:r>
            <a:r>
              <a:rPr lang="en-US" sz="2000" dirty="0">
                <a:latin typeface="+mn-lt"/>
              </a:rPr>
              <a:t>8</a:t>
            </a:r>
          </a:p>
          <a:p>
            <a:pPr>
              <a:lnSpc>
                <a:spcPct val="70000"/>
              </a:lnSpc>
              <a:buFont typeface="Arial"/>
              <a:buChar char="•"/>
            </a:pPr>
            <a:r>
              <a:rPr lang="en-US" sz="2000" dirty="0">
                <a:latin typeface="+mn-lt"/>
              </a:rPr>
              <a:t>iOS 9</a:t>
            </a:r>
          </a:p>
        </p:txBody>
      </p:sp>
      <p:sp>
        <p:nvSpPr>
          <p:cNvPr id="14" name="Text Placeholder 7"/>
          <p:cNvSpPr>
            <a:spLocks noGrp="1"/>
          </p:cNvSpPr>
          <p:nvPr>
            <p:ph type="body" sz="quarter" idx="11"/>
          </p:nvPr>
        </p:nvSpPr>
        <p:spPr>
          <a:xfrm>
            <a:off x="7970589" y="3940313"/>
            <a:ext cx="3633358" cy="2332946"/>
          </a:xfrm>
        </p:spPr>
        <p:txBody>
          <a:bodyPr/>
          <a:lstStyle/>
          <a:p>
            <a:pPr marL="0" indent="0">
              <a:lnSpc>
                <a:spcPct val="70000"/>
              </a:lnSpc>
              <a:buNone/>
            </a:pPr>
            <a:r>
              <a:rPr lang="en-US" sz="2800" dirty="0">
                <a:latin typeface="+mn-lt"/>
              </a:rPr>
              <a:t>Full support for:</a:t>
            </a:r>
          </a:p>
          <a:p>
            <a:pPr>
              <a:lnSpc>
                <a:spcPct val="70000"/>
              </a:lnSpc>
              <a:buFont typeface="Arial"/>
              <a:buChar char="•"/>
            </a:pPr>
            <a:r>
              <a:rPr lang="en-US" sz="2000" dirty="0">
                <a:latin typeface="+mn-lt"/>
              </a:rPr>
              <a:t>Apple </a:t>
            </a:r>
            <a:r>
              <a:rPr lang="en-US" sz="2000" dirty="0" smtClean="0">
                <a:latin typeface="+mn-lt"/>
              </a:rPr>
              <a:t>Watch</a:t>
            </a:r>
          </a:p>
          <a:p>
            <a:pPr>
              <a:lnSpc>
                <a:spcPct val="70000"/>
              </a:lnSpc>
              <a:buFont typeface="Arial"/>
              <a:buChar char="•"/>
            </a:pPr>
            <a:r>
              <a:rPr lang="en-US" sz="2000" smtClean="0">
                <a:latin typeface="+mn-lt"/>
              </a:rPr>
              <a:t>Apple TV</a:t>
            </a:r>
            <a:endParaRPr lang="en-US" sz="2000" dirty="0" smtClean="0">
              <a:latin typeface="+mn-lt"/>
            </a:endParaRPr>
          </a:p>
          <a:p>
            <a:pPr>
              <a:lnSpc>
                <a:spcPct val="70000"/>
              </a:lnSpc>
              <a:buFont typeface="Arial"/>
              <a:buChar char="•"/>
            </a:pPr>
            <a:r>
              <a:rPr lang="en-US" sz="2000" dirty="0" smtClean="0">
                <a:latin typeface="+mn-lt"/>
              </a:rPr>
              <a:t>Android Wear</a:t>
            </a:r>
          </a:p>
          <a:p>
            <a:pPr>
              <a:lnSpc>
                <a:spcPct val="70000"/>
              </a:lnSpc>
              <a:buFont typeface="Arial"/>
              <a:buChar char="•"/>
            </a:pPr>
            <a:r>
              <a:rPr lang="en-US" sz="2000" dirty="0" smtClean="0">
                <a:latin typeface="+mn-lt"/>
              </a:rPr>
              <a:t>Amazon Fire TV</a:t>
            </a:r>
          </a:p>
          <a:p>
            <a:pPr>
              <a:lnSpc>
                <a:spcPct val="70000"/>
              </a:lnSpc>
              <a:buFont typeface="Arial"/>
              <a:buChar char="•"/>
            </a:pPr>
            <a:r>
              <a:rPr lang="en-US" sz="2000" dirty="0" smtClean="0">
                <a:latin typeface="+mn-lt"/>
              </a:rPr>
              <a:t>and </a:t>
            </a:r>
            <a:r>
              <a:rPr lang="en-US" sz="2000" dirty="0">
                <a:latin typeface="+mn-lt"/>
              </a:rPr>
              <a:t>much more</a:t>
            </a:r>
          </a:p>
        </p:txBody>
      </p:sp>
    </p:spTree>
    <p:extLst>
      <p:ext uri="{BB962C8B-B14F-4D97-AF65-F5344CB8AC3E}">
        <p14:creationId xmlns:p14="http://schemas.microsoft.com/office/powerpoint/2010/main" val="1457520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482" y="486202"/>
            <a:ext cx="11887878" cy="1372994"/>
          </a:xfrm>
        </p:spPr>
        <p:txBody>
          <a:bodyPr/>
          <a:lstStyle/>
          <a:p>
            <a:pPr algn="ctr">
              <a:lnSpc>
                <a:spcPct val="100000"/>
              </a:lnSpc>
            </a:pPr>
            <a:r>
              <a:rPr lang="en-US" sz="3600" dirty="0"/>
              <a:t>Anything you can do in Objective-C, Swift, or Java</a:t>
            </a:r>
            <a:br>
              <a:rPr lang="en-US" sz="3600" dirty="0"/>
            </a:br>
            <a:r>
              <a:rPr lang="en-US" sz="3600" dirty="0"/>
              <a:t>can be done </a:t>
            </a:r>
            <a:r>
              <a:rPr lang="en-US" sz="3600" dirty="0">
                <a:latin typeface="+mn-lt"/>
              </a:rPr>
              <a:t>in C# and Visual Studio with Xamarin</a:t>
            </a:r>
            <a:r>
              <a:rPr lang="en-US" sz="3600" dirty="0"/>
              <a:t>.</a:t>
            </a:r>
          </a:p>
        </p:txBody>
      </p:sp>
      <p:grpSp>
        <p:nvGrpSpPr>
          <p:cNvPr id="7" name="Group 6"/>
          <p:cNvGrpSpPr/>
          <p:nvPr/>
        </p:nvGrpSpPr>
        <p:grpSpPr>
          <a:xfrm>
            <a:off x="2327352" y="2095701"/>
            <a:ext cx="8172952" cy="4537977"/>
            <a:chOff x="2961799" y="2095500"/>
            <a:chExt cx="8174111" cy="4538621"/>
          </a:xfrm>
        </p:grpSpPr>
        <p:pic>
          <p:nvPicPr>
            <p:cNvPr id="9" name="Picture 8" descr="T-shirt Store Ap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1300" y="3158244"/>
              <a:ext cx="4544610" cy="3475877"/>
            </a:xfrm>
            <a:prstGeom prst="rect">
              <a:avLst/>
            </a:prstGeom>
          </p:spPr>
        </p:pic>
      </p:grpSp>
    </p:spTree>
    <p:extLst>
      <p:ext uri="{BB962C8B-B14F-4D97-AF65-F5344CB8AC3E}">
        <p14:creationId xmlns:p14="http://schemas.microsoft.com/office/powerpoint/2010/main" val="79324898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6837" y="1272097"/>
            <a:ext cx="3613076" cy="5052051"/>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3914" y="1240600"/>
            <a:ext cx="3642295" cy="5083546"/>
          </a:xfrm>
          <a:prstGeom prst="rect">
            <a:avLst/>
          </a:prstGeom>
        </p:spPr>
      </p:pic>
      <p:sp>
        <p:nvSpPr>
          <p:cNvPr id="2" name="Title 1"/>
          <p:cNvSpPr>
            <a:spLocks noGrp="1"/>
          </p:cNvSpPr>
          <p:nvPr>
            <p:ph type="title"/>
          </p:nvPr>
        </p:nvSpPr>
        <p:spPr/>
        <p:txBody>
          <a:bodyPr/>
          <a:lstStyle/>
          <a:p>
            <a:r>
              <a:rPr lang="en-US" dirty="0" smtClean="0"/>
              <a:t>Visual Studio Integration</a:t>
            </a:r>
            <a:endParaRPr lang="en-US" dirty="0"/>
          </a:p>
        </p:txBody>
      </p:sp>
      <p:sp>
        <p:nvSpPr>
          <p:cNvPr id="5" name="Text Placeholder 4"/>
          <p:cNvSpPr>
            <a:spLocks noGrp="1"/>
          </p:cNvSpPr>
          <p:nvPr>
            <p:ph type="body" sz="quarter" idx="4294967295"/>
          </p:nvPr>
        </p:nvSpPr>
        <p:spPr>
          <a:xfrm>
            <a:off x="2440402" y="6427564"/>
            <a:ext cx="7712075" cy="572464"/>
          </a:xfrm>
        </p:spPr>
        <p:txBody>
          <a:bodyPr/>
          <a:lstStyle/>
          <a:p>
            <a:r>
              <a:rPr lang="en-US" sz="2800" dirty="0"/>
              <a:t>Xamarin.com/Download</a:t>
            </a:r>
          </a:p>
        </p:txBody>
      </p:sp>
      <p:sp>
        <p:nvSpPr>
          <p:cNvPr id="6" name="Frame 5"/>
          <p:cNvSpPr/>
          <p:nvPr/>
        </p:nvSpPr>
        <p:spPr>
          <a:xfrm>
            <a:off x="2761044" y="3874722"/>
            <a:ext cx="3014628" cy="443734"/>
          </a:xfrm>
          <a:prstGeom prst="fram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45">
              <a:solidFill>
                <a:schemeClr val="tx1"/>
              </a:solidFill>
            </a:endParaRPr>
          </a:p>
        </p:txBody>
      </p:sp>
      <p:sp>
        <p:nvSpPr>
          <p:cNvPr id="8" name="Frame 7"/>
          <p:cNvSpPr/>
          <p:nvPr/>
        </p:nvSpPr>
        <p:spPr>
          <a:xfrm>
            <a:off x="6757292" y="2854300"/>
            <a:ext cx="2935539" cy="481798"/>
          </a:xfrm>
          <a:prstGeom prst="fram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45">
              <a:solidFill>
                <a:schemeClr val="tx1"/>
              </a:solidFill>
            </a:endParaRPr>
          </a:p>
        </p:txBody>
      </p:sp>
    </p:spTree>
    <p:extLst>
      <p:ext uri="{BB962C8B-B14F-4D97-AF65-F5344CB8AC3E}">
        <p14:creationId xmlns:p14="http://schemas.microsoft.com/office/powerpoint/2010/main" val="18124562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9751" y="3025186"/>
            <a:ext cx="10056972" cy="944155"/>
          </a:xfrm>
        </p:spPr>
        <p:txBody>
          <a:bodyPr/>
          <a:lstStyle/>
          <a:p>
            <a:r>
              <a:rPr lang="en-US" dirty="0" smtClean="0"/>
              <a:t>Sharing Code</a:t>
            </a:r>
            <a:endParaRPr lang="en-US" dirty="0"/>
          </a:p>
        </p:txBody>
      </p:sp>
    </p:spTree>
    <p:extLst>
      <p:ext uri="{BB962C8B-B14F-4D97-AF65-F5344CB8AC3E}">
        <p14:creationId xmlns:p14="http://schemas.microsoft.com/office/powerpoint/2010/main" val="1390309693"/>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p:cNvSpPr txBox="1">
            <a:spLocks/>
          </p:cNvSpPr>
          <p:nvPr/>
        </p:nvSpPr>
        <p:spPr>
          <a:xfrm>
            <a:off x="6827752" y="2506803"/>
            <a:ext cx="4571351" cy="251424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99" dirty="0">
                <a:latin typeface="+mn-lt"/>
              </a:rPr>
              <a:t>1 Assembly</a:t>
            </a:r>
          </a:p>
          <a:p>
            <a:pPr marL="0" indent="0">
              <a:buNone/>
            </a:pPr>
            <a:r>
              <a:rPr lang="en-US" sz="3999" dirty="0">
                <a:latin typeface="+mn-lt"/>
              </a:rPr>
              <a:t>Multiple Platforms</a:t>
            </a:r>
          </a:p>
          <a:p>
            <a:pPr marL="0" indent="0">
              <a:buNone/>
            </a:pPr>
            <a:endParaRPr lang="en-US" sz="2200" dirty="0">
              <a:latin typeface="+mn-lt"/>
            </a:endParaRPr>
          </a:p>
          <a:p>
            <a:pPr marL="0" indent="0">
              <a:buNone/>
            </a:pPr>
            <a:r>
              <a:rPr lang="en-US" sz="2400" dirty="0">
                <a:latin typeface="+mn-lt"/>
              </a:rPr>
              <a:t>Including:</a:t>
            </a:r>
          </a:p>
          <a:p>
            <a:pPr marL="0" indent="0">
              <a:buNone/>
            </a:pPr>
            <a:r>
              <a:rPr lang="en-US" sz="2400" dirty="0" err="1">
                <a:solidFill>
                  <a:srgbClr val="6A44B0"/>
                </a:solidFill>
              </a:rPr>
              <a:t>Xamarin.iOS</a:t>
            </a:r>
            <a:r>
              <a:rPr lang="en-US" sz="2400" dirty="0"/>
              <a:t> and </a:t>
            </a:r>
            <a:r>
              <a:rPr lang="en-US" sz="2400" dirty="0" err="1">
                <a:solidFill>
                  <a:srgbClr val="56A618"/>
                </a:solidFill>
              </a:rPr>
              <a:t>Xamarin.Android</a:t>
            </a:r>
            <a:endParaRPr lang="en-US" sz="2400" dirty="0">
              <a:solidFill>
                <a:srgbClr val="56A618"/>
              </a:solidFill>
            </a:endParaRPr>
          </a:p>
        </p:txBody>
      </p:sp>
      <p:sp>
        <p:nvSpPr>
          <p:cNvPr id="4" name="Title 3"/>
          <p:cNvSpPr>
            <a:spLocks noGrp="1"/>
          </p:cNvSpPr>
          <p:nvPr>
            <p:ph type="title"/>
          </p:nvPr>
        </p:nvSpPr>
        <p:spPr/>
        <p:txBody>
          <a:bodyPr/>
          <a:lstStyle/>
          <a:p>
            <a:r>
              <a:rPr lang="en-US" dirty="0" smtClean="0"/>
              <a:t>Portable Class Libraries</a:t>
            </a:r>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24457" y="1546242"/>
            <a:ext cx="4585300" cy="4548223"/>
          </a:xfrm>
          <a:prstGeom prst="rect">
            <a:avLst/>
          </a:prstGeom>
        </p:spPr>
      </p:pic>
    </p:spTree>
    <p:extLst>
      <p:ext uri="{BB962C8B-B14F-4D97-AF65-F5344CB8AC3E}">
        <p14:creationId xmlns:p14="http://schemas.microsoft.com/office/powerpoint/2010/main" val="165447244"/>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931265" y="1365466"/>
            <a:ext cx="10573946" cy="5179366"/>
            <a:chOff x="960437" y="1365162"/>
            <a:chExt cx="10575445" cy="518010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0437" y="1365162"/>
              <a:ext cx="6683035" cy="4417321"/>
            </a:xfrm>
            <a:prstGeom prst="rect">
              <a:avLst/>
            </a:prstGeom>
            <a:ln>
              <a:noFill/>
            </a:ln>
            <a:effectLst>
              <a:outerShdw blurRad="50800" dist="38100" dir="5400000" algn="t" rotWithShape="0">
                <a:prstClr val="black">
                  <a:alpha val="40000"/>
                </a:prstClr>
              </a:outerShdw>
            </a:effectLst>
          </p:spPr>
        </p:pic>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13237" y="1873162"/>
              <a:ext cx="7222645" cy="4672100"/>
            </a:xfrm>
            <a:prstGeom prst="rect">
              <a:avLst/>
            </a:prstGeom>
            <a:ln>
              <a:noFill/>
            </a:ln>
            <a:effectLst>
              <a:outerShdw blurRad="50800" dist="38100" dir="5400000" algn="t" rotWithShape="0">
                <a:prstClr val="black">
                  <a:alpha val="40000"/>
                </a:prstClr>
              </a:outerShdw>
            </a:effectLst>
          </p:spPr>
        </p:pic>
      </p:grpSp>
      <p:sp>
        <p:nvSpPr>
          <p:cNvPr id="5" name="Title 4"/>
          <p:cNvSpPr>
            <a:spLocks noGrp="1"/>
          </p:cNvSpPr>
          <p:nvPr>
            <p:ph type="title"/>
          </p:nvPr>
        </p:nvSpPr>
        <p:spPr/>
        <p:txBody>
          <a:bodyPr/>
          <a:lstStyle/>
          <a:p>
            <a:r>
              <a:rPr lang="en-US" dirty="0" err="1" smtClean="0"/>
              <a:t>NuGet</a:t>
            </a:r>
            <a:endParaRPr lang="en-US" dirty="0"/>
          </a:p>
        </p:txBody>
      </p:sp>
    </p:spTree>
    <p:extLst>
      <p:ext uri="{BB962C8B-B14F-4D97-AF65-F5344CB8AC3E}">
        <p14:creationId xmlns:p14="http://schemas.microsoft.com/office/powerpoint/2010/main" val="182799069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BDF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Native iOS, Android, and </a:t>
            </a:r>
            <a:br>
              <a:rPr lang="en-US" dirty="0" smtClean="0"/>
            </a:br>
            <a:r>
              <a:rPr lang="en-US" dirty="0" smtClean="0"/>
              <a:t>Windows apps in C#</a:t>
            </a:r>
            <a:endParaRPr lang="en-US" dirty="0"/>
          </a:p>
        </p:txBody>
      </p:sp>
      <p:sp>
        <p:nvSpPr>
          <p:cNvPr id="3" name="Text Placeholder 2"/>
          <p:cNvSpPr>
            <a:spLocks noGrp="1"/>
          </p:cNvSpPr>
          <p:nvPr>
            <p:ph type="body" sz="quarter" idx="12"/>
          </p:nvPr>
        </p:nvSpPr>
        <p:spPr/>
        <p:txBody>
          <a:bodyPr/>
          <a:lstStyle/>
          <a:p>
            <a:endParaRPr lang="en-US" dirty="0" smtClean="0"/>
          </a:p>
          <a:p>
            <a:endParaRPr lang="en-US" dirty="0"/>
          </a:p>
          <a:p>
            <a:r>
              <a:rPr lang="en-US" dirty="0" smtClean="0"/>
              <a:t>James Montemagno</a:t>
            </a:r>
          </a:p>
          <a:p>
            <a:r>
              <a:rPr lang="en-US" dirty="0" smtClean="0"/>
              <a:t>Xamarin</a:t>
            </a:r>
            <a:endParaRPr lang="en-US" dirty="0"/>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617697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3" y="2734577"/>
            <a:ext cx="3657079" cy="1525372"/>
          </a:xfrm>
        </p:spPr>
        <p:txBody>
          <a:bodyPr/>
          <a:lstStyle/>
          <a:p>
            <a:r>
              <a:rPr lang="en-US" smtClean="0"/>
              <a:t>Code Sharing</a:t>
            </a:r>
            <a:br>
              <a:rPr lang="en-US" smtClean="0"/>
            </a:br>
            <a:r>
              <a:rPr lang="en-US" smtClean="0"/>
              <a:t>Stats</a:t>
            </a:r>
            <a:endParaRPr lang="en-US" dirty="0"/>
          </a:p>
        </p:txBody>
      </p:sp>
      <p:sp>
        <p:nvSpPr>
          <p:cNvPr id="91" name="TextBox 90"/>
          <p:cNvSpPr txBox="1"/>
          <p:nvPr/>
        </p:nvSpPr>
        <p:spPr>
          <a:xfrm>
            <a:off x="1507207" y="4284206"/>
            <a:ext cx="1219027" cy="338426"/>
          </a:xfrm>
          <a:prstGeom prst="rect">
            <a:avLst/>
          </a:prstGeom>
          <a:noFill/>
          <a:ln>
            <a:noFill/>
          </a:ln>
        </p:spPr>
        <p:txBody>
          <a:bodyPr wrap="square" rtlCol="0">
            <a:spAutoFit/>
          </a:bodyPr>
          <a:lstStyle/>
          <a:p>
            <a:pPr algn="r" defTabSz="621643"/>
            <a:r>
              <a:rPr lang="en-US" sz="1599"/>
              <a:t>Mac</a:t>
            </a:r>
            <a:endParaRPr lang="en-US" sz="1599" dirty="0"/>
          </a:p>
        </p:txBody>
      </p:sp>
      <p:sp>
        <p:nvSpPr>
          <p:cNvPr id="92" name="TextBox 91"/>
          <p:cNvSpPr txBox="1"/>
          <p:nvPr/>
        </p:nvSpPr>
        <p:spPr>
          <a:xfrm>
            <a:off x="1532604" y="3008209"/>
            <a:ext cx="1219027" cy="338426"/>
          </a:xfrm>
          <a:prstGeom prst="rect">
            <a:avLst/>
          </a:prstGeom>
          <a:noFill/>
          <a:ln>
            <a:noFill/>
          </a:ln>
        </p:spPr>
        <p:txBody>
          <a:bodyPr wrap="square" rtlCol="0">
            <a:spAutoFit/>
          </a:bodyPr>
          <a:lstStyle/>
          <a:p>
            <a:pPr algn="r" defTabSz="621643"/>
            <a:r>
              <a:rPr lang="en-US" sz="1599"/>
              <a:t>iOS</a:t>
            </a:r>
            <a:endParaRPr lang="en-US" sz="1599" dirty="0"/>
          </a:p>
        </p:txBody>
      </p:sp>
      <p:sp>
        <p:nvSpPr>
          <p:cNvPr id="93" name="TextBox 92"/>
          <p:cNvSpPr txBox="1"/>
          <p:nvPr/>
        </p:nvSpPr>
        <p:spPr>
          <a:xfrm>
            <a:off x="1532604" y="1732213"/>
            <a:ext cx="1219027" cy="338426"/>
          </a:xfrm>
          <a:prstGeom prst="rect">
            <a:avLst/>
          </a:prstGeom>
          <a:noFill/>
          <a:ln>
            <a:noFill/>
          </a:ln>
        </p:spPr>
        <p:txBody>
          <a:bodyPr wrap="square" rtlCol="0">
            <a:spAutoFit/>
          </a:bodyPr>
          <a:lstStyle/>
          <a:p>
            <a:pPr algn="r" defTabSz="621643"/>
            <a:r>
              <a:rPr lang="en-US" sz="1599" dirty="0"/>
              <a:t>Android</a:t>
            </a:r>
          </a:p>
        </p:txBody>
      </p:sp>
      <p:sp>
        <p:nvSpPr>
          <p:cNvPr id="95" name="TextBox 94"/>
          <p:cNvSpPr txBox="1"/>
          <p:nvPr/>
        </p:nvSpPr>
        <p:spPr>
          <a:xfrm>
            <a:off x="694521" y="5592465"/>
            <a:ext cx="1955523" cy="338426"/>
          </a:xfrm>
          <a:prstGeom prst="rect">
            <a:avLst/>
          </a:prstGeom>
          <a:noFill/>
          <a:ln>
            <a:noFill/>
          </a:ln>
        </p:spPr>
        <p:txBody>
          <a:bodyPr wrap="square" rtlCol="0">
            <a:spAutoFit/>
          </a:bodyPr>
          <a:lstStyle/>
          <a:p>
            <a:pPr algn="r" defTabSz="621643"/>
            <a:r>
              <a:rPr lang="en-US" sz="1599"/>
              <a:t>Windows Phone</a:t>
            </a:r>
            <a:endParaRPr lang="en-US" sz="1599" dirty="0"/>
          </a:p>
        </p:txBody>
      </p:sp>
      <p:grpSp>
        <p:nvGrpSpPr>
          <p:cNvPr id="4" name="Group 3"/>
          <p:cNvGrpSpPr/>
          <p:nvPr/>
        </p:nvGrpSpPr>
        <p:grpSpPr>
          <a:xfrm>
            <a:off x="1341098" y="525885"/>
            <a:ext cx="5461648" cy="5942757"/>
            <a:chOff x="2560636" y="525462"/>
            <a:chExt cx="5462419" cy="5943600"/>
          </a:xfrm>
        </p:grpSpPr>
        <p:grpSp>
          <p:nvGrpSpPr>
            <p:cNvPr id="96" name="Group 95"/>
            <p:cNvGrpSpPr/>
            <p:nvPr/>
          </p:nvGrpSpPr>
          <p:grpSpPr>
            <a:xfrm>
              <a:off x="2560636" y="525462"/>
              <a:ext cx="5462419" cy="5943600"/>
              <a:chOff x="2560637" y="525462"/>
              <a:chExt cx="5462419" cy="5943600"/>
            </a:xfrm>
          </p:grpSpPr>
          <p:sp>
            <p:nvSpPr>
              <p:cNvPr id="36" name="TextBox 35"/>
              <p:cNvSpPr txBox="1"/>
              <p:nvPr/>
            </p:nvSpPr>
            <p:spPr>
              <a:xfrm>
                <a:off x="4541837" y="537918"/>
                <a:ext cx="981075" cy="369512"/>
              </a:xfrm>
              <a:prstGeom prst="rect">
                <a:avLst/>
              </a:prstGeom>
              <a:noFill/>
              <a:ln>
                <a:noFill/>
              </a:ln>
            </p:spPr>
            <p:txBody>
              <a:bodyPr wrap="square" rtlCol="0">
                <a:spAutoFit/>
              </a:bodyPr>
              <a:lstStyle/>
              <a:p>
                <a:pPr algn="ctr" defTabSz="621643"/>
                <a:r>
                  <a:rPr lang="en-US" sz="1801" dirty="0" err="1">
                    <a:solidFill>
                      <a:schemeClr val="tx1">
                        <a:lumMod val="60000"/>
                        <a:lumOff val="40000"/>
                      </a:schemeClr>
                    </a:solidFill>
                  </a:rPr>
                  <a:t>iCircuit</a:t>
                </a:r>
                <a:endParaRPr lang="en-US" sz="1801" dirty="0">
                  <a:solidFill>
                    <a:schemeClr val="tx1">
                      <a:lumMod val="60000"/>
                      <a:lumOff val="40000"/>
                    </a:schemeClr>
                  </a:solidFill>
                </a:endParaRPr>
              </a:p>
            </p:txBody>
          </p:sp>
          <p:sp>
            <p:nvSpPr>
              <p:cNvPr id="37" name="TextBox 36"/>
              <p:cNvSpPr txBox="1"/>
              <p:nvPr/>
            </p:nvSpPr>
            <p:spPr>
              <a:xfrm>
                <a:off x="6232354" y="525462"/>
                <a:ext cx="1524000" cy="369512"/>
              </a:xfrm>
              <a:prstGeom prst="rect">
                <a:avLst/>
              </a:prstGeom>
              <a:noFill/>
              <a:ln>
                <a:noFill/>
              </a:ln>
            </p:spPr>
            <p:txBody>
              <a:bodyPr wrap="square" rtlCol="0">
                <a:spAutoFit/>
              </a:bodyPr>
              <a:lstStyle/>
              <a:p>
                <a:pPr algn="ctr" defTabSz="621643"/>
                <a:r>
                  <a:rPr lang="en-US" sz="1801" dirty="0">
                    <a:solidFill>
                      <a:schemeClr val="tx1">
                        <a:lumMod val="60000"/>
                        <a:lumOff val="40000"/>
                      </a:schemeClr>
                    </a:solidFill>
                  </a:rPr>
                  <a:t>Touch Draw</a:t>
                </a:r>
              </a:p>
            </p:txBody>
          </p:sp>
          <p:graphicFrame>
            <p:nvGraphicFramePr>
              <p:cNvPr id="53" name="Chart 52"/>
              <p:cNvGraphicFramePr/>
              <p:nvPr>
                <p:extLst>
                  <p:ext uri="{D42A27DB-BD31-4B8C-83A1-F6EECF244321}">
                    <p14:modId xmlns:p14="http://schemas.microsoft.com/office/powerpoint/2010/main" val="929964312"/>
                  </p:ext>
                </p:extLst>
              </p:nvPr>
            </p:nvGraphicFramePr>
            <p:xfrm>
              <a:off x="4008438" y="1135062"/>
              <a:ext cx="2057400" cy="1447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8" name="Chart 57"/>
              <p:cNvGraphicFramePr/>
              <p:nvPr>
                <p:extLst>
                  <p:ext uri="{D42A27DB-BD31-4B8C-83A1-F6EECF244321}">
                    <p14:modId xmlns:p14="http://schemas.microsoft.com/office/powerpoint/2010/main" val="1285574775"/>
                  </p:ext>
                </p:extLst>
              </p:nvPr>
            </p:nvGraphicFramePr>
            <p:xfrm>
              <a:off x="5965656" y="1135062"/>
              <a:ext cx="2057400" cy="1447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2" name="Chart 61"/>
              <p:cNvGraphicFramePr/>
              <p:nvPr>
                <p:extLst/>
              </p:nvPr>
            </p:nvGraphicFramePr>
            <p:xfrm>
              <a:off x="2560637" y="2430462"/>
              <a:ext cx="2057400" cy="14478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4" name="Chart 63"/>
              <p:cNvGraphicFramePr/>
              <p:nvPr>
                <p:extLst>
                  <p:ext uri="{D42A27DB-BD31-4B8C-83A1-F6EECF244321}">
                    <p14:modId xmlns:p14="http://schemas.microsoft.com/office/powerpoint/2010/main" val="149641701"/>
                  </p:ext>
                </p:extLst>
              </p:nvPr>
            </p:nvGraphicFramePr>
            <p:xfrm>
              <a:off x="4008437" y="2430462"/>
              <a:ext cx="2057400" cy="1447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6" name="Chart 65"/>
              <p:cNvGraphicFramePr/>
              <p:nvPr>
                <p:extLst>
                  <p:ext uri="{D42A27DB-BD31-4B8C-83A1-F6EECF244321}">
                    <p14:modId xmlns:p14="http://schemas.microsoft.com/office/powerpoint/2010/main" val="1498767118"/>
                  </p:ext>
                </p:extLst>
              </p:nvPr>
            </p:nvGraphicFramePr>
            <p:xfrm>
              <a:off x="5965654" y="2430462"/>
              <a:ext cx="2057400" cy="1447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68" name="Chart 67"/>
              <p:cNvGraphicFramePr/>
              <p:nvPr>
                <p:extLst/>
              </p:nvPr>
            </p:nvGraphicFramePr>
            <p:xfrm>
              <a:off x="2560637" y="3725862"/>
              <a:ext cx="2057400" cy="1447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3" name="Chart 72"/>
              <p:cNvGraphicFramePr/>
              <p:nvPr>
                <p:extLst>
                  <p:ext uri="{D42A27DB-BD31-4B8C-83A1-F6EECF244321}">
                    <p14:modId xmlns:p14="http://schemas.microsoft.com/office/powerpoint/2010/main" val="196948697"/>
                  </p:ext>
                </p:extLst>
              </p:nvPr>
            </p:nvGraphicFramePr>
            <p:xfrm>
              <a:off x="4008437" y="3725862"/>
              <a:ext cx="2057400" cy="1447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75" name="Chart 74"/>
              <p:cNvGraphicFramePr/>
              <p:nvPr>
                <p:extLst>
                  <p:ext uri="{D42A27DB-BD31-4B8C-83A1-F6EECF244321}">
                    <p14:modId xmlns:p14="http://schemas.microsoft.com/office/powerpoint/2010/main" val="952403862"/>
                  </p:ext>
                </p:extLst>
              </p:nvPr>
            </p:nvGraphicFramePr>
            <p:xfrm>
              <a:off x="5965654" y="3725862"/>
              <a:ext cx="2057400" cy="1447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77" name="Chart 76"/>
              <p:cNvGraphicFramePr/>
              <p:nvPr>
                <p:extLst>
                  <p:ext uri="{D42A27DB-BD31-4B8C-83A1-F6EECF244321}">
                    <p14:modId xmlns:p14="http://schemas.microsoft.com/office/powerpoint/2010/main" val="915878879"/>
                  </p:ext>
                </p:extLst>
              </p:nvPr>
            </p:nvGraphicFramePr>
            <p:xfrm>
              <a:off x="4008437" y="5021262"/>
              <a:ext cx="2057400" cy="1447800"/>
            </p:xfrm>
            <a:graphic>
              <a:graphicData uri="http://schemas.openxmlformats.org/drawingml/2006/chart">
                <c:chart xmlns:c="http://schemas.openxmlformats.org/drawingml/2006/chart" xmlns:r="http://schemas.openxmlformats.org/officeDocument/2006/relationships" r:id="rId11"/>
              </a:graphicData>
            </a:graphic>
          </p:graphicFrame>
        </p:grpSp>
        <p:grpSp>
          <p:nvGrpSpPr>
            <p:cNvPr id="109" name="Group 108"/>
            <p:cNvGrpSpPr/>
            <p:nvPr/>
          </p:nvGrpSpPr>
          <p:grpSpPr>
            <a:xfrm>
              <a:off x="6727651" y="5554662"/>
              <a:ext cx="457200" cy="457200"/>
              <a:chOff x="3755852" y="1516062"/>
              <a:chExt cx="457200" cy="457200"/>
            </a:xfrm>
          </p:grpSpPr>
          <p:cxnSp>
            <p:nvCxnSpPr>
              <p:cNvPr id="110" name="Straight Connector 109"/>
              <p:cNvCxnSpPr/>
              <p:nvPr/>
            </p:nvCxnSpPr>
            <p:spPr>
              <a:xfrm>
                <a:off x="3755852"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3755852"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6" name="Straight Connector 5"/>
          <p:cNvCxnSpPr/>
          <p:nvPr/>
        </p:nvCxnSpPr>
        <p:spPr>
          <a:xfrm>
            <a:off x="1075469" y="5097234"/>
            <a:ext cx="5942757"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075469" y="3802018"/>
            <a:ext cx="5942757"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075469" y="2506803"/>
            <a:ext cx="5942757"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861566"/>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take a look!</a:t>
            </a:r>
            <a:endParaRPr lang="en-US" dirty="0"/>
          </a:p>
        </p:txBody>
      </p:sp>
    </p:spTree>
    <p:extLst>
      <p:ext uri="{BB962C8B-B14F-4D97-AF65-F5344CB8AC3E}">
        <p14:creationId xmlns:p14="http://schemas.microsoft.com/office/powerpoint/2010/main" val="264864383"/>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3341585" y="1276114"/>
            <a:ext cx="5681269" cy="4070894"/>
            <a:chOff x="3004376" y="1255168"/>
            <a:chExt cx="6319331" cy="4528095"/>
          </a:xfrm>
        </p:grpSpPr>
        <p:sp>
          <p:nvSpPr>
            <p:cNvPr id="20" name="Rectangle 19"/>
            <p:cNvSpPr/>
            <p:nvPr/>
          </p:nvSpPr>
          <p:spPr>
            <a:xfrm>
              <a:off x="7434735" y="1982733"/>
              <a:ext cx="1888972" cy="661400"/>
            </a:xfrm>
            <a:prstGeom prst="rect">
              <a:avLst/>
            </a:prstGeom>
            <a:solidFill>
              <a:srgbClr val="1FA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Segoe UI" charset="0"/>
                <a:ea typeface="Segoe UI" charset="0"/>
                <a:cs typeface="Segoe UI" charset="0"/>
              </a:endParaRPr>
            </a:p>
          </p:txBody>
        </p:sp>
        <p:sp>
          <p:nvSpPr>
            <p:cNvPr id="21" name="Rectangle 20"/>
            <p:cNvSpPr/>
            <p:nvPr/>
          </p:nvSpPr>
          <p:spPr>
            <a:xfrm>
              <a:off x="5268303" y="1982733"/>
              <a:ext cx="1888972" cy="661400"/>
            </a:xfrm>
            <a:prstGeom prst="rect">
              <a:avLst/>
            </a:prstGeom>
            <a:solidFill>
              <a:srgbClr val="90C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Segoe UI" charset="0"/>
                <a:ea typeface="Segoe UI" charset="0"/>
                <a:cs typeface="Segoe UI" charset="0"/>
              </a:endParaRPr>
            </a:p>
          </p:txBody>
        </p:sp>
        <p:sp>
          <p:nvSpPr>
            <p:cNvPr id="22" name="Rectangle 21"/>
            <p:cNvSpPr/>
            <p:nvPr/>
          </p:nvSpPr>
          <p:spPr>
            <a:xfrm>
              <a:off x="3018748" y="1982733"/>
              <a:ext cx="1888972" cy="661400"/>
            </a:xfrm>
            <a:prstGeom prst="rect">
              <a:avLst/>
            </a:prstGeom>
            <a:solidFill>
              <a:srgbClr val="927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Segoe UI" charset="0"/>
                <a:ea typeface="Segoe UI" charset="0"/>
                <a:cs typeface="Segoe UI" charset="0"/>
              </a:endParaRPr>
            </a:p>
          </p:txBody>
        </p:sp>
        <p:sp>
          <p:nvSpPr>
            <p:cNvPr id="23" name="Rectangle 22"/>
            <p:cNvSpPr/>
            <p:nvPr/>
          </p:nvSpPr>
          <p:spPr>
            <a:xfrm>
              <a:off x="3017838" y="3349218"/>
              <a:ext cx="6304921" cy="2434045"/>
            </a:xfrm>
            <a:prstGeom prst="rect">
              <a:avLst/>
            </a:prstGeom>
            <a:solidFill>
              <a:srgbClr val="44B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Segoe UI" charset="0"/>
                  <a:ea typeface="Segoe UI" charset="0"/>
                  <a:cs typeface="Segoe UI" charset="0"/>
                </a:rPr>
                <a:t>Shared C# </a:t>
              </a:r>
              <a:r>
                <a:rPr lang="en-US" sz="2800" dirty="0" smtClean="0">
                  <a:latin typeface="Segoe UI" charset="0"/>
                  <a:ea typeface="Segoe UI" charset="0"/>
                  <a:cs typeface="Segoe UI" charset="0"/>
                </a:rPr>
                <a:t>Logic</a:t>
              </a:r>
              <a:endParaRPr lang="en-US" sz="2800" dirty="0" smtClean="0">
                <a:latin typeface="Segoe UI" charset="0"/>
                <a:ea typeface="Segoe UI" charset="0"/>
                <a:cs typeface="Segoe UI" charset="0"/>
              </a:endParaRPr>
            </a:p>
          </p:txBody>
        </p:sp>
        <p:pic>
          <p:nvPicPr>
            <p:cNvPr id="24" name="Picture 23"/>
            <p:cNvPicPr>
              <a:picLocks noChangeAspect="1"/>
            </p:cNvPicPr>
            <p:nvPr/>
          </p:nvPicPr>
          <p:blipFill rotWithShape="1">
            <a:blip r:embed="rId2"/>
            <a:srcRect b="85000"/>
            <a:stretch/>
          </p:blipFill>
          <p:spPr>
            <a:xfrm>
              <a:off x="3004376" y="1255168"/>
              <a:ext cx="6316835" cy="724599"/>
            </a:xfrm>
            <a:prstGeom prst="rect">
              <a:avLst/>
            </a:prstGeom>
          </p:spPr>
        </p:pic>
      </p:grpSp>
      <p:sp>
        <p:nvSpPr>
          <p:cNvPr id="5" name="Up Arrow 4"/>
          <p:cNvSpPr/>
          <p:nvPr/>
        </p:nvSpPr>
        <p:spPr bwMode="auto">
          <a:xfrm>
            <a:off x="3802333" y="2602010"/>
            <a:ext cx="753123" cy="451701"/>
          </a:xfrm>
          <a:prstGeom prst="upArrow">
            <a:avLst/>
          </a:prstGeom>
          <a:solidFill>
            <a:srgbClr val="9276C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85"/>
            <a:endParaRPr lang="en-US" sz="816" dirty="0">
              <a:gradFill>
                <a:gsLst>
                  <a:gs pos="0">
                    <a:srgbClr val="FFFFFF"/>
                  </a:gs>
                  <a:gs pos="100000">
                    <a:srgbClr val="FFFFFF"/>
                  </a:gs>
                </a:gsLst>
                <a:lin ang="5400000" scaled="0"/>
              </a:gradFill>
              <a:ea typeface="Segoe UI" pitchFamily="34" charset="0"/>
              <a:cs typeface="Segoe UI" pitchFamily="34" charset="0"/>
            </a:endParaRPr>
          </a:p>
        </p:txBody>
      </p:sp>
      <p:sp>
        <p:nvSpPr>
          <p:cNvPr id="65" name="Up Arrow 64"/>
          <p:cNvSpPr/>
          <p:nvPr/>
        </p:nvSpPr>
        <p:spPr bwMode="auto">
          <a:xfrm>
            <a:off x="5864992" y="2588362"/>
            <a:ext cx="753123" cy="451701"/>
          </a:xfrm>
          <a:prstGeom prst="upArrow">
            <a:avLst/>
          </a:prstGeom>
          <a:solidFill>
            <a:srgbClr val="8FCA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85"/>
            <a:endParaRPr lang="en-US" sz="816" dirty="0">
              <a:gradFill>
                <a:gsLst>
                  <a:gs pos="0">
                    <a:srgbClr val="FFFFFF"/>
                  </a:gs>
                  <a:gs pos="100000">
                    <a:srgbClr val="FFFFFF"/>
                  </a:gs>
                </a:gsLst>
                <a:lin ang="5400000" scaled="0"/>
              </a:gradFill>
              <a:ea typeface="Segoe UI" pitchFamily="34" charset="0"/>
              <a:cs typeface="Segoe UI" pitchFamily="34" charset="0"/>
            </a:endParaRPr>
          </a:p>
        </p:txBody>
      </p:sp>
      <p:sp>
        <p:nvSpPr>
          <p:cNvPr id="68" name="Up Arrow 67"/>
          <p:cNvSpPr/>
          <p:nvPr/>
        </p:nvSpPr>
        <p:spPr bwMode="auto">
          <a:xfrm>
            <a:off x="7759188" y="2588362"/>
            <a:ext cx="753123" cy="451701"/>
          </a:xfrm>
          <a:prstGeom prst="upArrow">
            <a:avLst/>
          </a:prstGeom>
          <a:solidFill>
            <a:srgbClr val="1FAEC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85"/>
            <a:endParaRPr lang="en-US" sz="816"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98616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fade">
                                      <p:cBhvr>
                                        <p:cTn id="13" dur="500"/>
                                        <p:tgtEl>
                                          <p:spTgt spid="68"/>
                                        </p:tgtEl>
                                      </p:cBhvr>
                                    </p:animEffect>
                                  </p:childTnLst>
                                </p:cTn>
                              </p:par>
                              <p:par>
                                <p:cTn id="14" presetID="42" presetClass="path" presetSubtype="0" repeatCount="indefinite" accel="50000" decel="50000" fill="remove" grpId="0" nodeType="withEffect">
                                  <p:stCondLst>
                                    <p:cond delay="0"/>
                                  </p:stCondLst>
                                  <p:childTnLst>
                                    <p:animMotion origin="layout" path="M -4.05314E-6 -3.46599E-6 L -4.05314E-6 0.04096 " pathEditMode="relative" rAng="0" ptsTypes="AA">
                                      <p:cBhvr>
                                        <p:cTn id="15" dur="1000" spd="-100000" fill="hold"/>
                                        <p:tgtEl>
                                          <p:spTgt spid="5"/>
                                        </p:tgtEl>
                                        <p:attrNameLst>
                                          <p:attrName>ppt_x</p:attrName>
                                          <p:attrName>ppt_y</p:attrName>
                                        </p:attrNameLst>
                                      </p:cBhvr>
                                      <p:rCtr x="0" y="2036"/>
                                    </p:animMotion>
                                  </p:childTnLst>
                                </p:cTn>
                              </p:par>
                              <p:par>
                                <p:cTn id="16" presetID="42" presetClass="path" presetSubtype="0" repeatCount="indefinite" accel="50000" decel="50000" fill="remove" grpId="0" nodeType="withEffect">
                                  <p:stCondLst>
                                    <p:cond delay="0"/>
                                  </p:stCondLst>
                                  <p:childTnLst>
                                    <p:animMotion origin="layout" path="M -4.05314E-6 -3.46599E-6 L -4.05314E-6 0.04096 " pathEditMode="relative" rAng="0" ptsTypes="AA">
                                      <p:cBhvr>
                                        <p:cTn id="17" dur="1000" spd="-100000" fill="hold"/>
                                        <p:tgtEl>
                                          <p:spTgt spid="65"/>
                                        </p:tgtEl>
                                        <p:attrNameLst>
                                          <p:attrName>ppt_x</p:attrName>
                                          <p:attrName>ppt_y</p:attrName>
                                        </p:attrNameLst>
                                      </p:cBhvr>
                                      <p:rCtr x="0" y="2036"/>
                                    </p:animMotion>
                                  </p:childTnLst>
                                </p:cTn>
                              </p:par>
                              <p:par>
                                <p:cTn id="18" presetID="42" presetClass="path" presetSubtype="0" repeatCount="indefinite" accel="50000" decel="50000" fill="remove" grpId="0" nodeType="withEffect">
                                  <p:stCondLst>
                                    <p:cond delay="0"/>
                                  </p:stCondLst>
                                  <p:childTnLst>
                                    <p:animMotion origin="layout" path="M -4.09221E-6 -4.2249E-6 L -4.09221E-6 0.04119 " pathEditMode="relative" rAng="0" ptsTypes="AA">
                                      <p:cBhvr>
                                        <p:cTn id="19" dur="1000" spd="-100000" fill="hold"/>
                                        <p:tgtEl>
                                          <p:spTgt spid="68"/>
                                        </p:tgtEl>
                                        <p:attrNameLst>
                                          <p:attrName>ppt_x</p:attrName>
                                          <p:attrName>ppt_y</p:attrName>
                                        </p:attrNameLst>
                                      </p:cBhvr>
                                      <p:rCtr x="0" y="20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5" grpId="0" animBg="1"/>
      <p:bldP spid="65" grpId="1" animBg="1"/>
      <p:bldP spid="68" grpId="0" animBg="1"/>
      <p:bldP spid="68"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51708" y="1062343"/>
            <a:ext cx="3877140" cy="1583541"/>
          </a:xfrm>
        </p:spPr>
        <p:txBody>
          <a:bodyPr/>
          <a:lstStyle/>
          <a:p>
            <a:r>
              <a:rPr lang="en-US" dirty="0" smtClean="0"/>
              <a:t>Platform</a:t>
            </a:r>
            <a:br>
              <a:rPr lang="en-US" dirty="0" smtClean="0"/>
            </a:br>
            <a:r>
              <a:rPr lang="en-US" dirty="0" smtClean="0"/>
              <a:t>Specific Code</a:t>
            </a:r>
            <a:endParaRPr lang="en-US" dirty="0"/>
          </a:p>
        </p:txBody>
      </p:sp>
      <p:sp>
        <p:nvSpPr>
          <p:cNvPr id="44" name="Text Placeholder 18"/>
          <p:cNvSpPr txBox="1">
            <a:spLocks/>
          </p:cNvSpPr>
          <p:nvPr/>
        </p:nvSpPr>
        <p:spPr>
          <a:xfrm>
            <a:off x="7351708" y="3148870"/>
            <a:ext cx="4053966" cy="2282942"/>
          </a:xfrm>
          <a:prstGeom prst="rect">
            <a:avLst/>
          </a:prstGeom>
        </p:spPr>
        <p:txBody>
          <a:bodyPr vert="horz" wrap="square" lIns="146283" tIns="91427" rIns="146283" bIns="91427"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800" dirty="0">
                <a:solidFill>
                  <a:schemeClr val="tx1"/>
                </a:solidFill>
                <a:latin typeface="+mj-lt"/>
              </a:rPr>
              <a:t>What if we didn’t have to write this code?</a:t>
            </a:r>
            <a:br>
              <a:rPr lang="en-US" sz="2800" dirty="0">
                <a:solidFill>
                  <a:schemeClr val="tx1"/>
                </a:solidFill>
                <a:latin typeface="+mj-lt"/>
              </a:rPr>
            </a:br>
            <a:endParaRPr lang="en-US" sz="2800" dirty="0">
              <a:solidFill>
                <a:schemeClr val="tx1"/>
              </a:solidFill>
              <a:latin typeface="+mj-lt"/>
            </a:endParaRPr>
          </a:p>
          <a:p>
            <a:pPr marL="0" indent="0"/>
            <a:r>
              <a:rPr lang="en-US" sz="2800" dirty="0">
                <a:solidFill>
                  <a:schemeClr val="tx1"/>
                </a:solidFill>
                <a:latin typeface="+mj-lt"/>
              </a:rPr>
              <a:t>What if we could access it from shared code?</a:t>
            </a:r>
          </a:p>
          <a:p>
            <a:pPr marL="0" indent="0"/>
            <a:endParaRPr lang="en-US" sz="2800" dirty="0">
              <a:solidFill>
                <a:schemeClr val="tx1"/>
              </a:solidFill>
              <a:latin typeface="+mj-lt"/>
            </a:endParaRPr>
          </a:p>
        </p:txBody>
      </p:sp>
      <p:grpSp>
        <p:nvGrpSpPr>
          <p:cNvPr id="25" name="Group 24"/>
          <p:cNvGrpSpPr/>
          <p:nvPr/>
        </p:nvGrpSpPr>
        <p:grpSpPr>
          <a:xfrm>
            <a:off x="450915" y="1211262"/>
            <a:ext cx="6379815" cy="4572001"/>
            <a:chOff x="3036579" y="1254606"/>
            <a:chExt cx="6319331" cy="4528657"/>
          </a:xfrm>
        </p:grpSpPr>
        <p:pic>
          <p:nvPicPr>
            <p:cNvPr id="26" name="Picture 25"/>
            <p:cNvPicPr>
              <a:picLocks noChangeAspect="1"/>
            </p:cNvPicPr>
            <p:nvPr/>
          </p:nvPicPr>
          <p:blipFill rotWithShape="1">
            <a:blip r:embed="rId2"/>
            <a:srcRect b="85000"/>
            <a:stretch/>
          </p:blipFill>
          <p:spPr>
            <a:xfrm>
              <a:off x="3036579" y="1254606"/>
              <a:ext cx="6316835" cy="724599"/>
            </a:xfrm>
            <a:prstGeom prst="rect">
              <a:avLst/>
            </a:prstGeom>
          </p:spPr>
        </p:pic>
        <p:sp>
          <p:nvSpPr>
            <p:cNvPr id="29" name="Rectangle 28"/>
            <p:cNvSpPr/>
            <p:nvPr/>
          </p:nvSpPr>
          <p:spPr>
            <a:xfrm>
              <a:off x="3050951" y="1982171"/>
              <a:ext cx="1888972" cy="3801092"/>
            </a:xfrm>
            <a:prstGeom prst="rect">
              <a:avLst/>
            </a:prstGeom>
            <a:solidFill>
              <a:srgbClr val="927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Segoe UI" charset="0"/>
                  <a:ea typeface="Segoe UI" charset="0"/>
                  <a:cs typeface="Segoe UI" charset="0"/>
                </a:rPr>
                <a:t>UI + APIs</a:t>
              </a:r>
            </a:p>
            <a:p>
              <a:pPr algn="ctr"/>
              <a:endParaRPr lang="en-US" dirty="0" smtClean="0">
                <a:latin typeface="Segoe UI" charset="0"/>
                <a:ea typeface="Segoe UI" charset="0"/>
                <a:cs typeface="Segoe UI" charset="0"/>
              </a:endParaRPr>
            </a:p>
            <a:p>
              <a:pPr algn="ctr"/>
              <a:endParaRPr lang="en-US" dirty="0">
                <a:latin typeface="Segoe UI" charset="0"/>
                <a:ea typeface="Segoe UI" charset="0"/>
                <a:cs typeface="Segoe UI" charset="0"/>
              </a:endParaRPr>
            </a:p>
            <a:p>
              <a:r>
                <a:rPr lang="en-US" dirty="0" smtClean="0">
                  <a:latin typeface="Segoe UI" charset="0"/>
                  <a:ea typeface="Segoe UI" charset="0"/>
                  <a:cs typeface="Segoe UI" charset="0"/>
                </a:rPr>
                <a:t>Battery</a:t>
              </a:r>
            </a:p>
            <a:p>
              <a:r>
                <a:rPr lang="en-US" dirty="0" smtClean="0">
                  <a:latin typeface="Segoe UI" charset="0"/>
                  <a:ea typeface="Segoe UI" charset="0"/>
                  <a:cs typeface="Segoe UI" charset="0"/>
                </a:rPr>
                <a:t>GPS</a:t>
              </a:r>
            </a:p>
            <a:p>
              <a:r>
                <a:rPr lang="en-US" dirty="0" smtClean="0">
                  <a:latin typeface="Segoe UI" charset="0"/>
                  <a:ea typeface="Segoe UI" charset="0"/>
                  <a:cs typeface="Segoe UI" charset="0"/>
                </a:rPr>
                <a:t>Lights</a:t>
              </a:r>
            </a:p>
            <a:p>
              <a:r>
                <a:rPr lang="en-US" dirty="0" smtClean="0">
                  <a:latin typeface="Segoe UI" charset="0"/>
                  <a:ea typeface="Segoe UI" charset="0"/>
                  <a:cs typeface="Segoe UI" charset="0"/>
                </a:rPr>
                <a:t>Notifications</a:t>
              </a:r>
            </a:p>
            <a:p>
              <a:r>
                <a:rPr lang="en-US" dirty="0" smtClean="0">
                  <a:latin typeface="Segoe UI" charset="0"/>
                  <a:ea typeface="Segoe UI" charset="0"/>
                  <a:cs typeface="Segoe UI" charset="0"/>
                </a:rPr>
                <a:t>Settings</a:t>
              </a:r>
            </a:p>
            <a:p>
              <a:r>
                <a:rPr lang="en-US" dirty="0" smtClean="0">
                  <a:latin typeface="Segoe UI" charset="0"/>
                  <a:ea typeface="Segoe UI" charset="0"/>
                  <a:cs typeface="Segoe UI" charset="0"/>
                </a:rPr>
                <a:t>Text to Speech</a:t>
              </a:r>
              <a:endParaRPr lang="en-US" dirty="0">
                <a:latin typeface="Segoe UI" charset="0"/>
                <a:ea typeface="Segoe UI" charset="0"/>
                <a:cs typeface="Segoe UI" charset="0"/>
              </a:endParaRPr>
            </a:p>
          </p:txBody>
        </p:sp>
        <p:sp>
          <p:nvSpPr>
            <p:cNvPr id="30" name="Rectangle 29"/>
            <p:cNvSpPr/>
            <p:nvPr/>
          </p:nvSpPr>
          <p:spPr>
            <a:xfrm>
              <a:off x="5300507" y="1982171"/>
              <a:ext cx="1888972" cy="3801092"/>
            </a:xfrm>
            <a:prstGeom prst="rect">
              <a:avLst/>
            </a:prstGeom>
            <a:solidFill>
              <a:srgbClr val="90C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Segoe UI" charset="0"/>
                  <a:ea typeface="Segoe UI" charset="0"/>
                  <a:cs typeface="Segoe UI" charset="0"/>
                </a:rPr>
                <a:t>UI + APIs</a:t>
              </a:r>
            </a:p>
            <a:p>
              <a:pPr algn="ctr"/>
              <a:endParaRPr lang="en-US" dirty="0" smtClean="0">
                <a:latin typeface="Segoe UI" charset="0"/>
                <a:ea typeface="Segoe UI" charset="0"/>
                <a:cs typeface="Segoe UI" charset="0"/>
              </a:endParaRPr>
            </a:p>
            <a:p>
              <a:pPr algn="ctr"/>
              <a:endParaRPr lang="en-US" dirty="0">
                <a:latin typeface="Segoe UI" charset="0"/>
                <a:ea typeface="Segoe UI" charset="0"/>
                <a:cs typeface="Segoe UI" charset="0"/>
              </a:endParaRPr>
            </a:p>
            <a:p>
              <a:r>
                <a:rPr lang="en-US" dirty="0">
                  <a:latin typeface="Segoe UI" charset="0"/>
                  <a:ea typeface="Segoe UI" charset="0"/>
                  <a:cs typeface="Segoe UI" charset="0"/>
                </a:rPr>
                <a:t>Battery</a:t>
              </a:r>
            </a:p>
            <a:p>
              <a:r>
                <a:rPr lang="en-US" dirty="0">
                  <a:latin typeface="Segoe UI" charset="0"/>
                  <a:ea typeface="Segoe UI" charset="0"/>
                  <a:cs typeface="Segoe UI" charset="0"/>
                </a:rPr>
                <a:t>GPS</a:t>
              </a:r>
            </a:p>
            <a:p>
              <a:r>
                <a:rPr lang="en-US" dirty="0">
                  <a:latin typeface="Segoe UI" charset="0"/>
                  <a:ea typeface="Segoe UI" charset="0"/>
                  <a:cs typeface="Segoe UI" charset="0"/>
                </a:rPr>
                <a:t>Lights</a:t>
              </a:r>
            </a:p>
            <a:p>
              <a:r>
                <a:rPr lang="en-US" dirty="0">
                  <a:latin typeface="Segoe UI" charset="0"/>
                  <a:ea typeface="Segoe UI" charset="0"/>
                  <a:cs typeface="Segoe UI" charset="0"/>
                </a:rPr>
                <a:t>Notifications</a:t>
              </a:r>
            </a:p>
            <a:p>
              <a:r>
                <a:rPr lang="en-US" dirty="0">
                  <a:latin typeface="Segoe UI" charset="0"/>
                  <a:ea typeface="Segoe UI" charset="0"/>
                  <a:cs typeface="Segoe UI" charset="0"/>
                </a:rPr>
                <a:t>Settings</a:t>
              </a:r>
            </a:p>
            <a:p>
              <a:r>
                <a:rPr lang="en-US" dirty="0">
                  <a:latin typeface="Segoe UI" charset="0"/>
                  <a:ea typeface="Segoe UI" charset="0"/>
                  <a:cs typeface="Segoe UI" charset="0"/>
                </a:rPr>
                <a:t>Text to Speech</a:t>
              </a:r>
            </a:p>
          </p:txBody>
        </p:sp>
        <p:sp>
          <p:nvSpPr>
            <p:cNvPr id="46" name="Rectangle 45"/>
            <p:cNvSpPr/>
            <p:nvPr/>
          </p:nvSpPr>
          <p:spPr>
            <a:xfrm>
              <a:off x="7466938" y="1982171"/>
              <a:ext cx="1888972" cy="3801092"/>
            </a:xfrm>
            <a:prstGeom prst="rect">
              <a:avLst/>
            </a:prstGeom>
            <a:solidFill>
              <a:srgbClr val="1FA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Segoe UI" charset="0"/>
                  <a:ea typeface="Segoe UI" charset="0"/>
                  <a:cs typeface="Segoe UI" charset="0"/>
                </a:rPr>
                <a:t>UI + APIs</a:t>
              </a:r>
            </a:p>
            <a:p>
              <a:pPr algn="ctr"/>
              <a:endParaRPr lang="en-US" dirty="0" smtClean="0">
                <a:latin typeface="Segoe UI" charset="0"/>
                <a:ea typeface="Segoe UI" charset="0"/>
                <a:cs typeface="Segoe UI" charset="0"/>
              </a:endParaRPr>
            </a:p>
            <a:p>
              <a:pPr algn="ctr"/>
              <a:endParaRPr lang="en-US" dirty="0">
                <a:latin typeface="Segoe UI" charset="0"/>
                <a:ea typeface="Segoe UI" charset="0"/>
                <a:cs typeface="Segoe UI" charset="0"/>
              </a:endParaRPr>
            </a:p>
            <a:p>
              <a:r>
                <a:rPr lang="en-US" dirty="0">
                  <a:latin typeface="Segoe UI" charset="0"/>
                  <a:ea typeface="Segoe UI" charset="0"/>
                  <a:cs typeface="Segoe UI" charset="0"/>
                </a:rPr>
                <a:t>Battery</a:t>
              </a:r>
            </a:p>
            <a:p>
              <a:r>
                <a:rPr lang="en-US" dirty="0">
                  <a:latin typeface="Segoe UI" charset="0"/>
                  <a:ea typeface="Segoe UI" charset="0"/>
                  <a:cs typeface="Segoe UI" charset="0"/>
                </a:rPr>
                <a:t>GPS</a:t>
              </a:r>
            </a:p>
            <a:p>
              <a:r>
                <a:rPr lang="en-US" dirty="0">
                  <a:latin typeface="Segoe UI" charset="0"/>
                  <a:ea typeface="Segoe UI" charset="0"/>
                  <a:cs typeface="Segoe UI" charset="0"/>
                </a:rPr>
                <a:t>Lights</a:t>
              </a:r>
            </a:p>
            <a:p>
              <a:r>
                <a:rPr lang="en-US" dirty="0">
                  <a:latin typeface="Segoe UI" charset="0"/>
                  <a:ea typeface="Segoe UI" charset="0"/>
                  <a:cs typeface="Segoe UI" charset="0"/>
                </a:rPr>
                <a:t>Notifications</a:t>
              </a:r>
            </a:p>
            <a:p>
              <a:r>
                <a:rPr lang="en-US" dirty="0">
                  <a:latin typeface="Segoe UI" charset="0"/>
                  <a:ea typeface="Segoe UI" charset="0"/>
                  <a:cs typeface="Segoe UI" charset="0"/>
                </a:rPr>
                <a:t>Settings</a:t>
              </a:r>
            </a:p>
            <a:p>
              <a:r>
                <a:rPr lang="en-US" dirty="0">
                  <a:latin typeface="Segoe UI" charset="0"/>
                  <a:ea typeface="Segoe UI" charset="0"/>
                  <a:cs typeface="Segoe UI" charset="0"/>
                </a:rPr>
                <a:t>Text to Speech</a:t>
              </a:r>
            </a:p>
          </p:txBody>
        </p:sp>
      </p:grpSp>
    </p:spTree>
    <p:extLst>
      <p:ext uri="{BB962C8B-B14F-4D97-AF65-F5344CB8AC3E}">
        <p14:creationId xmlns:p14="http://schemas.microsoft.com/office/powerpoint/2010/main" val="9764687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fade">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xEl>
                                              <p:pRg st="1" end="1"/>
                                            </p:txEl>
                                          </p:spTgt>
                                        </p:tgtEl>
                                        <p:attrNameLst>
                                          <p:attrName>style.visibility</p:attrName>
                                        </p:attrNameLst>
                                      </p:cBhvr>
                                      <p:to>
                                        <p:strVal val="visible"/>
                                      </p:to>
                                    </p:set>
                                    <p:animEffect transition="in" filter="fade">
                                      <p:cBhvr>
                                        <p:cTn id="12" dur="500"/>
                                        <p:tgtEl>
                                          <p:spTgt spid="4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854065" y="1332850"/>
            <a:ext cx="6686858" cy="4206000"/>
            <a:chOff x="723876" y="-327546"/>
            <a:chExt cx="5681269" cy="3573490"/>
          </a:xfrm>
        </p:grpSpPr>
        <p:grpSp>
          <p:nvGrpSpPr>
            <p:cNvPr id="23" name="Group 22"/>
            <p:cNvGrpSpPr/>
            <p:nvPr/>
          </p:nvGrpSpPr>
          <p:grpSpPr>
            <a:xfrm>
              <a:off x="723876" y="-327546"/>
              <a:ext cx="5681269" cy="3573490"/>
              <a:chOff x="3004376" y="-1062209"/>
              <a:chExt cx="6319331" cy="4555680"/>
            </a:xfrm>
          </p:grpSpPr>
          <p:sp>
            <p:nvSpPr>
              <p:cNvPr id="24" name="Rectangle 23"/>
              <p:cNvSpPr/>
              <p:nvPr/>
            </p:nvSpPr>
            <p:spPr>
              <a:xfrm>
                <a:off x="7434735" y="1234579"/>
                <a:ext cx="1888972" cy="1322943"/>
              </a:xfrm>
              <a:prstGeom prst="rect">
                <a:avLst/>
              </a:prstGeom>
              <a:solidFill>
                <a:srgbClr val="1FA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latin typeface="Segoe UI" charset="0"/>
                    <a:ea typeface="Segoe UI" charset="0"/>
                    <a:cs typeface="Segoe UI" charset="0"/>
                  </a:rPr>
                  <a:t>SpeechSynthesizer</a:t>
                </a:r>
                <a:endParaRPr lang="en-US" sz="1400" dirty="0">
                  <a:latin typeface="Segoe UI" charset="0"/>
                  <a:ea typeface="Segoe UI" charset="0"/>
                  <a:cs typeface="Segoe UI" charset="0"/>
                </a:endParaRPr>
              </a:p>
            </p:txBody>
          </p:sp>
          <p:sp>
            <p:nvSpPr>
              <p:cNvPr id="25" name="Rectangle 24"/>
              <p:cNvSpPr/>
              <p:nvPr/>
            </p:nvSpPr>
            <p:spPr>
              <a:xfrm>
                <a:off x="5268303" y="1234579"/>
                <a:ext cx="1888972" cy="1322943"/>
              </a:xfrm>
              <a:prstGeom prst="rect">
                <a:avLst/>
              </a:prstGeom>
              <a:solidFill>
                <a:srgbClr val="90C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latin typeface="Segoe UI" charset="0"/>
                    <a:ea typeface="Segoe UI" charset="0"/>
                    <a:cs typeface="Segoe UI" charset="0"/>
                  </a:rPr>
                  <a:t>TextToSpeech</a:t>
                </a:r>
                <a:endParaRPr lang="en-US" sz="1400" dirty="0">
                  <a:latin typeface="Segoe UI" charset="0"/>
                  <a:ea typeface="Segoe UI" charset="0"/>
                  <a:cs typeface="Segoe UI" charset="0"/>
                </a:endParaRPr>
              </a:p>
            </p:txBody>
          </p:sp>
          <p:sp>
            <p:nvSpPr>
              <p:cNvPr id="27" name="Rectangle 26"/>
              <p:cNvSpPr/>
              <p:nvPr/>
            </p:nvSpPr>
            <p:spPr>
              <a:xfrm>
                <a:off x="3018748" y="1234579"/>
                <a:ext cx="1888972" cy="1322943"/>
              </a:xfrm>
              <a:prstGeom prst="rect">
                <a:avLst/>
              </a:prstGeom>
              <a:solidFill>
                <a:srgbClr val="927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latin typeface="Segoe UI" charset="0"/>
                    <a:ea typeface="Segoe UI" charset="0"/>
                    <a:cs typeface="Segoe UI" charset="0"/>
                  </a:rPr>
                  <a:t>AVSpeechSynthesizer</a:t>
                </a:r>
                <a:endParaRPr lang="en-US" sz="1400" dirty="0">
                  <a:latin typeface="Segoe UI" charset="0"/>
                  <a:ea typeface="Segoe UI" charset="0"/>
                  <a:cs typeface="Segoe UI" charset="0"/>
                </a:endParaRPr>
              </a:p>
            </p:txBody>
          </p:sp>
          <p:sp>
            <p:nvSpPr>
              <p:cNvPr id="28" name="Rectangle 27"/>
              <p:cNvSpPr/>
              <p:nvPr/>
            </p:nvSpPr>
            <p:spPr>
              <a:xfrm>
                <a:off x="3017838" y="-1062209"/>
                <a:ext cx="6304921" cy="1324552"/>
              </a:xfrm>
              <a:prstGeom prst="rect">
                <a:avLst/>
              </a:prstGeom>
              <a:solidFill>
                <a:srgbClr val="44B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Segoe UI" charset="0"/>
                    <a:ea typeface="Segoe UI" charset="0"/>
                    <a:cs typeface="Segoe UI" charset="0"/>
                  </a:rPr>
                  <a:t>Speak (“Hello World”);</a:t>
                </a:r>
                <a:endParaRPr lang="en-US" sz="2800" dirty="0">
                  <a:latin typeface="Segoe UI" charset="0"/>
                  <a:ea typeface="Segoe UI" charset="0"/>
                  <a:cs typeface="Segoe UI" charset="0"/>
                </a:endParaRPr>
              </a:p>
            </p:txBody>
          </p:sp>
          <p:pic>
            <p:nvPicPr>
              <p:cNvPr id="30" name="Picture 29"/>
              <p:cNvPicPr>
                <a:picLocks noChangeAspect="1"/>
              </p:cNvPicPr>
              <p:nvPr/>
            </p:nvPicPr>
            <p:blipFill rotWithShape="1">
              <a:blip r:embed="rId3"/>
              <a:srcRect b="85000"/>
              <a:stretch/>
            </p:blipFill>
            <p:spPr>
              <a:xfrm>
                <a:off x="3004376" y="2768872"/>
                <a:ext cx="6316835" cy="724599"/>
              </a:xfrm>
              <a:prstGeom prst="rect">
                <a:avLst/>
              </a:prstGeom>
            </p:spPr>
          </p:pic>
        </p:grpSp>
        <p:sp>
          <p:nvSpPr>
            <p:cNvPr id="31" name="Down Arrow 30"/>
            <p:cNvSpPr/>
            <p:nvPr/>
          </p:nvSpPr>
          <p:spPr bwMode="auto">
            <a:xfrm>
              <a:off x="1338623" y="693860"/>
              <a:ext cx="504887" cy="639834"/>
            </a:xfrm>
            <a:prstGeom prst="downArrow">
              <a:avLst/>
            </a:prstGeom>
            <a:solidFill>
              <a:srgbClr val="44B8A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85"/>
              <a:endParaRPr lang="en-US" sz="816" dirty="0">
                <a:solidFill>
                  <a:srgbClr val="70ACBB"/>
                </a:solidFill>
                <a:ea typeface="Segoe UI" pitchFamily="34" charset="0"/>
                <a:cs typeface="Segoe UI" pitchFamily="34" charset="0"/>
              </a:endParaRPr>
            </a:p>
          </p:txBody>
        </p:sp>
        <p:sp>
          <p:nvSpPr>
            <p:cNvPr id="32" name="Down Arrow 31"/>
            <p:cNvSpPr/>
            <p:nvPr/>
          </p:nvSpPr>
          <p:spPr bwMode="auto">
            <a:xfrm>
              <a:off x="3345463" y="696135"/>
              <a:ext cx="504887" cy="639834"/>
            </a:xfrm>
            <a:prstGeom prst="downArrow">
              <a:avLst/>
            </a:prstGeom>
            <a:solidFill>
              <a:srgbClr val="44B8A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85"/>
              <a:endParaRPr lang="en-US" sz="816" dirty="0">
                <a:solidFill>
                  <a:srgbClr val="70ACBB"/>
                </a:solidFill>
                <a:ea typeface="Segoe UI" pitchFamily="34" charset="0"/>
                <a:cs typeface="Segoe UI" pitchFamily="34" charset="0"/>
              </a:endParaRPr>
            </a:p>
          </p:txBody>
        </p:sp>
        <p:sp>
          <p:nvSpPr>
            <p:cNvPr id="33" name="Down Arrow 32"/>
            <p:cNvSpPr/>
            <p:nvPr/>
          </p:nvSpPr>
          <p:spPr bwMode="auto">
            <a:xfrm>
              <a:off x="5352303" y="698410"/>
              <a:ext cx="504887" cy="639834"/>
            </a:xfrm>
            <a:prstGeom prst="downArrow">
              <a:avLst/>
            </a:prstGeom>
            <a:solidFill>
              <a:srgbClr val="44B8A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85"/>
              <a:endParaRPr lang="en-US" sz="816" dirty="0">
                <a:solidFill>
                  <a:srgbClr val="70ACBB"/>
                </a:solidFill>
                <a:ea typeface="Segoe UI" pitchFamily="34" charset="0"/>
                <a:cs typeface="Segoe UI" pitchFamily="34" charset="0"/>
              </a:endParaRPr>
            </a:p>
          </p:txBody>
        </p:sp>
      </p:grpSp>
    </p:spTree>
    <p:extLst>
      <p:ext uri="{BB962C8B-B14F-4D97-AF65-F5344CB8AC3E}">
        <p14:creationId xmlns:p14="http://schemas.microsoft.com/office/powerpoint/2010/main" val="439746666"/>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2" y="295276"/>
            <a:ext cx="6523821" cy="917575"/>
          </a:xfrm>
        </p:spPr>
        <p:txBody>
          <a:bodyPr/>
          <a:lstStyle/>
          <a:p>
            <a:r>
              <a:rPr lang="en-US" dirty="0" smtClean="0"/>
              <a:t>Plugins for </a:t>
            </a:r>
            <a:r>
              <a:rPr lang="en-US" sz="4794" dirty="0"/>
              <a:t>Xamarin</a:t>
            </a:r>
          </a:p>
        </p:txBody>
      </p:sp>
      <p:sp>
        <p:nvSpPr>
          <p:cNvPr id="44" name="Rectangle 43"/>
          <p:cNvSpPr/>
          <p:nvPr/>
        </p:nvSpPr>
        <p:spPr bwMode="auto">
          <a:xfrm>
            <a:off x="1382866" y="2206630"/>
            <a:ext cx="9670744" cy="1495176"/>
          </a:xfrm>
          <a:prstGeom prst="rect">
            <a:avLst/>
          </a:prstGeom>
          <a:solidFill>
            <a:srgbClr val="4EA9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45" name="TextBox 44"/>
          <p:cNvSpPr txBox="1"/>
          <p:nvPr/>
        </p:nvSpPr>
        <p:spPr>
          <a:xfrm>
            <a:off x="1382866" y="2420216"/>
            <a:ext cx="9670743" cy="986061"/>
          </a:xfrm>
          <a:prstGeom prst="rect">
            <a:avLst/>
          </a:prstGeom>
          <a:noFill/>
        </p:spPr>
        <p:txBody>
          <a:bodyPr wrap="square" lIns="182854" tIns="146283" rIns="182854" bIns="146283" rtlCol="0">
            <a:spAutoFit/>
          </a:bodyPr>
          <a:lstStyle/>
          <a:p>
            <a:pPr algn="ctr" defTabSz="932316"/>
            <a:r>
              <a:rPr lang="en-US" sz="4488" dirty="0">
                <a:solidFill>
                  <a:schemeClr val="bg1"/>
                </a:solidFill>
                <a:latin typeface="+mj-lt"/>
              </a:rPr>
              <a:t>Common API</a:t>
            </a:r>
          </a:p>
        </p:txBody>
      </p:sp>
      <p:grpSp>
        <p:nvGrpSpPr>
          <p:cNvPr id="10" name="Group 9"/>
          <p:cNvGrpSpPr/>
          <p:nvPr/>
        </p:nvGrpSpPr>
        <p:grpSpPr>
          <a:xfrm>
            <a:off x="1382866" y="4174408"/>
            <a:ext cx="9670744" cy="1449381"/>
            <a:chOff x="1125407" y="4176479"/>
            <a:chExt cx="9481982" cy="1421090"/>
          </a:xfrm>
        </p:grpSpPr>
        <p:pic>
          <p:nvPicPr>
            <p:cNvPr id="9" name="Picture 8" descr="Icon_A.pdf"/>
            <p:cNvPicPr>
              <a:picLocks noChangeAspect="1"/>
            </p:cNvPicPr>
            <p:nvPr/>
          </p:nvPicPr>
          <p:blipFill>
            <a:blip r:embed="rId2">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1125407" y="4176480"/>
              <a:ext cx="1061431" cy="1421089"/>
            </a:xfrm>
            <a:prstGeom prst="rect">
              <a:avLst/>
            </a:prstGeom>
          </p:spPr>
        </p:pic>
        <p:pic>
          <p:nvPicPr>
            <p:cNvPr id="65" name="Picture 64"/>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2737039" y="4305705"/>
              <a:ext cx="1207292" cy="1080559"/>
            </a:xfrm>
            <a:prstGeom prst="rect">
              <a:avLst/>
            </a:prstGeom>
          </p:spPr>
        </p:pic>
        <p:pic>
          <p:nvPicPr>
            <p:cNvPr id="68" name="Picture 67"/>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4494532" y="4305705"/>
              <a:ext cx="1206330" cy="1191619"/>
            </a:xfrm>
            <a:prstGeom prst="rect">
              <a:avLst/>
            </a:prstGeom>
          </p:spPr>
        </p:pic>
        <p:pic>
          <p:nvPicPr>
            <p:cNvPr id="69" name="Picture 68"/>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6251063" y="4176480"/>
              <a:ext cx="1137969" cy="1375388"/>
            </a:xfrm>
            <a:prstGeom prst="rect">
              <a:avLst/>
            </a:prstGeom>
          </p:spPr>
        </p:pic>
        <p:pic>
          <p:nvPicPr>
            <p:cNvPr id="70" name="Picture 69"/>
            <p:cNvPicPr>
              <a:picLocks noChangeAspect="1"/>
            </p:cNvPicPr>
            <p:nvPr/>
          </p:nvPicPr>
          <p:blipFill>
            <a:blip r:embed="rId6">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9583500" y="4176479"/>
              <a:ext cx="1023889" cy="1421089"/>
            </a:xfrm>
            <a:prstGeom prst="rect">
              <a:avLst/>
            </a:prstGeom>
          </p:spPr>
        </p:pic>
        <p:pic>
          <p:nvPicPr>
            <p:cNvPr id="71" name="Picture 70"/>
            <p:cNvPicPr>
              <a:picLocks noChangeAspect="1"/>
            </p:cNvPicPr>
            <p:nvPr/>
          </p:nvPicPr>
          <p:blipFill>
            <a:blip r:embed="rId7">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7939233" y="4416765"/>
              <a:ext cx="1094067" cy="1080559"/>
            </a:xfrm>
            <a:prstGeom prst="rect">
              <a:avLst/>
            </a:prstGeom>
          </p:spPr>
        </p:pic>
      </p:grpSp>
      <p:sp>
        <p:nvSpPr>
          <p:cNvPr id="81" name="Title 1"/>
          <p:cNvSpPr txBox="1">
            <a:spLocks/>
          </p:cNvSpPr>
          <p:nvPr/>
        </p:nvSpPr>
        <p:spPr>
          <a:xfrm>
            <a:off x="6126053" y="513501"/>
            <a:ext cx="5823803" cy="525222"/>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2856" dirty="0"/>
              <a:t>x</a:t>
            </a:r>
            <a:r>
              <a:rPr lang="en-US" sz="2856" dirty="0" smtClean="0"/>
              <a:t>amarin.com/plugins</a:t>
            </a:r>
            <a:endParaRPr lang="en-US" sz="2856" dirty="0"/>
          </a:p>
        </p:txBody>
      </p:sp>
    </p:spTree>
    <p:extLst>
      <p:ext uri="{BB962C8B-B14F-4D97-AF65-F5344CB8AC3E}">
        <p14:creationId xmlns:p14="http://schemas.microsoft.com/office/powerpoint/2010/main" val="133098613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use a plugin!</a:t>
            </a:r>
            <a:endParaRPr lang="en-US" dirty="0"/>
          </a:p>
        </p:txBody>
      </p:sp>
    </p:spTree>
    <p:extLst>
      <p:ext uri="{BB962C8B-B14F-4D97-AF65-F5344CB8AC3E}">
        <p14:creationId xmlns:p14="http://schemas.microsoft.com/office/powerpoint/2010/main" val="1694303793"/>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652875"/>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3726" y="254046"/>
            <a:ext cx="6486432" cy="6486432"/>
          </a:xfrm>
          <a:prstGeom prst="rect">
            <a:avLst/>
          </a:prstGeom>
        </p:spPr>
      </p:pic>
      <p:sp>
        <p:nvSpPr>
          <p:cNvPr id="3" name="Title 1"/>
          <p:cNvSpPr txBox="1">
            <a:spLocks/>
          </p:cNvSpPr>
          <p:nvPr/>
        </p:nvSpPr>
        <p:spPr>
          <a:xfrm>
            <a:off x="6750159" y="2420121"/>
            <a:ext cx="4981373" cy="80005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99" dirty="0">
                <a:solidFill>
                  <a:srgbClr val="FFFFFF"/>
                </a:solidFill>
              </a:rPr>
              <a:t>Get Started Today</a:t>
            </a:r>
          </a:p>
          <a:p>
            <a:r>
              <a:rPr sz="4799" dirty="0" smtClean="0">
                <a:solidFill>
                  <a:srgbClr val="FFFFFF"/>
                </a:solidFill>
              </a:rPr>
              <a:t>Xamarin.com</a:t>
            </a:r>
            <a:endParaRPr sz="4799" dirty="0">
              <a:solidFill>
                <a:srgbClr val="FFFFFF"/>
              </a:solidFill>
            </a:endParaRPr>
          </a:p>
        </p:txBody>
      </p:sp>
    </p:spTree>
    <p:extLst>
      <p:ext uri="{BB962C8B-B14F-4D97-AF65-F5344CB8AC3E}">
        <p14:creationId xmlns:p14="http://schemas.microsoft.com/office/powerpoint/2010/main" val="1699870897"/>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4123821"/>
          </a:xfrm>
        </p:spPr>
        <p:txBody>
          <a:bodyPr/>
          <a:lstStyle/>
          <a:p>
            <a:r>
              <a:rPr lang="en-US" dirty="0" smtClean="0"/>
              <a:t>Code:</a:t>
            </a:r>
          </a:p>
          <a:p>
            <a:pPr lvl="1"/>
            <a:r>
              <a:rPr lang="en-US" dirty="0" smtClean="0">
                <a:hlinkClick r:id="rId2"/>
              </a:rPr>
              <a:t>http://</a:t>
            </a:r>
            <a:r>
              <a:rPr lang="en-US" dirty="0" smtClean="0">
                <a:hlinkClick r:id="rId2"/>
              </a:rPr>
              <a:t>github.com/jamesmontemagno/CoffeeFinder</a:t>
            </a:r>
            <a:endParaRPr lang="en-US" dirty="0" smtClean="0"/>
          </a:p>
          <a:p>
            <a:pPr lvl="1"/>
            <a:r>
              <a:rPr lang="en-US" dirty="0">
                <a:hlinkClick r:id="rId3"/>
              </a:rPr>
              <a:t>https://</a:t>
            </a:r>
            <a:r>
              <a:rPr lang="en-US" dirty="0" smtClean="0">
                <a:hlinkClick r:id="rId3"/>
              </a:rPr>
              <a:t>github.com/Azure-Samples/MyDriving</a:t>
            </a:r>
            <a:endParaRPr lang="en-US" dirty="0" smtClean="0"/>
          </a:p>
          <a:p>
            <a:r>
              <a:rPr lang="en-US" dirty="0" smtClean="0"/>
              <a:t>Get Started:</a:t>
            </a:r>
          </a:p>
          <a:p>
            <a:pPr lvl="1"/>
            <a:r>
              <a:rPr lang="en-US" dirty="0" smtClean="0">
                <a:hlinkClick r:id="rId4"/>
              </a:rPr>
              <a:t>http://xamarin.com</a:t>
            </a:r>
            <a:endParaRPr lang="en-US" dirty="0" smtClean="0"/>
          </a:p>
          <a:p>
            <a:r>
              <a:rPr lang="en-US" dirty="0" smtClean="0"/>
              <a:t>Follow me:</a:t>
            </a:r>
          </a:p>
          <a:p>
            <a:pPr lvl="1"/>
            <a:r>
              <a:rPr lang="en-US" dirty="0" err="1" smtClean="0"/>
              <a:t>GitHub</a:t>
            </a:r>
            <a:r>
              <a:rPr lang="en-US" dirty="0" smtClean="0"/>
              <a:t>: </a:t>
            </a:r>
            <a:r>
              <a:rPr lang="en-US" dirty="0" err="1" smtClean="0"/>
              <a:t>JamesMontemagno</a:t>
            </a:r>
            <a:endParaRPr lang="en-US" dirty="0" smtClean="0"/>
          </a:p>
          <a:p>
            <a:pPr lvl="1"/>
            <a:r>
              <a:rPr lang="en-US" dirty="0" smtClean="0"/>
              <a:t>Twitter: @</a:t>
            </a:r>
            <a:r>
              <a:rPr lang="en-US" dirty="0" err="1" smtClean="0"/>
              <a:t>JamesMontemagno</a:t>
            </a:r>
            <a:endParaRPr lang="en-US" dirty="0"/>
          </a:p>
        </p:txBody>
      </p:sp>
      <p:sp>
        <p:nvSpPr>
          <p:cNvPr id="2" name="Title 1"/>
          <p:cNvSpPr>
            <a:spLocks noGrp="1"/>
          </p:cNvSpPr>
          <p:nvPr>
            <p:ph type="title"/>
          </p:nvPr>
        </p:nvSpPr>
        <p:spPr/>
        <p:txBody>
          <a:bodyPr/>
          <a:lstStyle/>
          <a:p>
            <a:r>
              <a:rPr lang="en-US" dirty="0" smtClean="0"/>
              <a:t>Resources</a:t>
            </a:r>
            <a:endParaRPr lang="en-US" dirty="0"/>
          </a:p>
        </p:txBody>
      </p:sp>
    </p:spTree>
    <p:extLst>
      <p:ext uri="{BB962C8B-B14F-4D97-AF65-F5344CB8AC3E}">
        <p14:creationId xmlns:p14="http://schemas.microsoft.com/office/powerpoint/2010/main" val="116627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5965" b="25517"/>
          <a:stretch/>
        </p:blipFill>
        <p:spPr>
          <a:xfrm>
            <a:off x="-1" y="2112657"/>
            <a:ext cx="6219421" cy="4881868"/>
          </a:xfrm>
          <a:prstGeom prst="rect">
            <a:avLst/>
          </a:prstGeom>
        </p:spPr>
      </p:pic>
      <p:sp>
        <p:nvSpPr>
          <p:cNvPr id="2" name="Title 1"/>
          <p:cNvSpPr>
            <a:spLocks noGrp="1"/>
          </p:cNvSpPr>
          <p:nvPr>
            <p:ph type="title"/>
          </p:nvPr>
        </p:nvSpPr>
        <p:spPr/>
        <p:txBody>
          <a:bodyPr/>
          <a:lstStyle/>
          <a:p>
            <a:r>
              <a:rPr lang="en-US" dirty="0"/>
              <a:t>Please Complete An Evaluation Form</a:t>
            </a:r>
            <a:br>
              <a:rPr lang="en-US" dirty="0"/>
            </a:br>
            <a:r>
              <a:rPr lang="en-US" sz="4400" dirty="0"/>
              <a:t>Your input is important</a:t>
            </a:r>
            <a:r>
              <a:rPr lang="en-US" sz="4400" dirty="0" smtClean="0"/>
              <a:t>!</a:t>
            </a:r>
            <a:endParaRPr lang="en-US" dirty="0"/>
          </a:p>
        </p:txBody>
      </p:sp>
      <p:grpSp>
        <p:nvGrpSpPr>
          <p:cNvPr id="6" name="Group 5"/>
          <p:cNvGrpSpPr/>
          <p:nvPr/>
        </p:nvGrpSpPr>
        <p:grpSpPr>
          <a:xfrm>
            <a:off x="8047017" y="2675446"/>
            <a:ext cx="3463271" cy="3463268"/>
            <a:chOff x="4190683" y="2133976"/>
            <a:chExt cx="4391779" cy="4391779"/>
          </a:xfrm>
        </p:grpSpPr>
        <p:pic>
          <p:nvPicPr>
            <p:cNvPr id="13" name="Picture 2"/>
            <p:cNvPicPr>
              <a:picLocks noChangeAspect="1" noChangeArrowheads="1"/>
            </p:cNvPicPr>
            <p:nvPr/>
          </p:nvPicPr>
          <p:blipFill>
            <a:blip r:embed="rId4" cstate="email">
              <a:extLst>
                <a:ext uri="{28A0092B-C50C-407E-A947-70E740481C1C}">
                  <a14:useLocalDpi xmlns:a14="http://schemas.microsoft.com/office/drawing/2010/main" val="0"/>
                </a:ext>
              </a:extLst>
            </a:blip>
            <a:stretch>
              <a:fillRect/>
            </a:stretch>
          </p:blipFill>
          <p:spPr bwMode="auto">
            <a:xfrm>
              <a:off x="4190683" y="2133976"/>
              <a:ext cx="4391779" cy="439177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rot="19033581">
              <a:off x="4318685" y="3668320"/>
              <a:ext cx="4135775" cy="1323091"/>
            </a:xfrm>
            <a:prstGeom prst="rect">
              <a:avLst/>
            </a:prstGeom>
            <a:gradFill>
              <a:gsLst>
                <a:gs pos="0">
                  <a:schemeClr val="tx1">
                    <a:alpha val="80000"/>
                  </a:schemeClr>
                </a:gs>
                <a:gs pos="40000">
                  <a:schemeClr val="tx1">
                    <a:alpha val="80000"/>
                  </a:schemeClr>
                </a:gs>
              </a:gsLst>
              <a:lin ang="2700000" scaled="1"/>
            </a:gradFill>
          </p:spPr>
          <p:txBody>
            <a:bodyPr wrap="square" lIns="182880" tIns="146304" rIns="182880" bIns="146304" rtlCol="0" anchor="ctr">
              <a:spAutoFit/>
            </a:bodyPr>
            <a:lstStyle/>
            <a:p>
              <a:pPr algn="ctr">
                <a:lnSpc>
                  <a:spcPct val="90000"/>
                </a:lnSpc>
                <a:spcAft>
                  <a:spcPts val="600"/>
                </a:spcAft>
              </a:pPr>
              <a:r>
                <a:rPr lang="en-US" sz="5400" dirty="0" smtClean="0">
                  <a:solidFill>
                    <a:schemeClr val="bg1">
                      <a:lumMod val="75000"/>
                      <a:lumOff val="25000"/>
                    </a:schemeClr>
                  </a:solidFill>
                </a:rPr>
                <a:t>SAMPLE</a:t>
              </a:r>
            </a:p>
          </p:txBody>
        </p:sp>
      </p:grpSp>
      <p:sp>
        <p:nvSpPr>
          <p:cNvPr id="18" name="Text Placeholder 2"/>
          <p:cNvSpPr txBox="1">
            <a:spLocks/>
          </p:cNvSpPr>
          <p:nvPr/>
        </p:nvSpPr>
        <p:spPr>
          <a:xfrm>
            <a:off x="5174256" y="4092592"/>
            <a:ext cx="3150539" cy="62897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1600" indent="0" algn="ctr">
              <a:spcAft>
                <a:spcPts val="600"/>
              </a:spcAft>
              <a:buFontTx/>
              <a:buNone/>
            </a:pPr>
            <a:r>
              <a:rPr lang="en-US" sz="2800" u="sng" dirty="0" smtClean="0">
                <a:latin typeface="+mn-lt"/>
              </a:rPr>
              <a:t>or</a:t>
            </a:r>
          </a:p>
        </p:txBody>
      </p:sp>
      <p:sp>
        <p:nvSpPr>
          <p:cNvPr id="20" name="Rectangle 19"/>
          <p:cNvSpPr/>
          <p:nvPr/>
        </p:nvSpPr>
        <p:spPr bwMode="auto">
          <a:xfrm>
            <a:off x="9581721" y="1101566"/>
            <a:ext cx="2854754" cy="1077218"/>
          </a:xfrm>
          <a:prstGeom prst="rect">
            <a:avLst/>
          </a:prstGeom>
          <a:solidFill>
            <a:schemeClr val="accent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defTabSz="914099" fontAlgn="base">
              <a:spcBef>
                <a:spcPct val="0"/>
              </a:spcBef>
              <a:spcAft>
                <a:spcPct val="0"/>
              </a:spcAft>
            </a:pPr>
            <a:r>
              <a:rPr lang="en-US" sz="2800" b="1" dirty="0" smtClean="0">
                <a:gradFill>
                  <a:gsLst>
                    <a:gs pos="0">
                      <a:srgbClr val="FFFFFF"/>
                    </a:gs>
                    <a:gs pos="100000">
                      <a:srgbClr val="FFFFFF"/>
                    </a:gs>
                  </a:gsLst>
                  <a:lin ang="5400000" scaled="1"/>
                </a:gradFill>
              </a:rPr>
              <a:t>Required Slide</a:t>
            </a:r>
          </a:p>
          <a:p>
            <a:pPr defTabSz="914099" fontAlgn="base">
              <a:spcBef>
                <a:spcPct val="0"/>
              </a:spcBef>
              <a:spcAft>
                <a:spcPct val="0"/>
              </a:spcAft>
            </a:pPr>
            <a:r>
              <a:rPr lang="en-US" sz="1200" dirty="0" smtClean="0">
                <a:gradFill>
                  <a:gsLst>
                    <a:gs pos="0">
                      <a:srgbClr val="FFFFFF"/>
                    </a:gs>
                    <a:gs pos="100000">
                      <a:srgbClr val="FFFFFF"/>
                    </a:gs>
                  </a:gsLst>
                  <a:lin ang="5400000" scaled="1"/>
                </a:gradFill>
              </a:rPr>
              <a:t>*delete this box when your slide is finalized</a:t>
            </a:r>
          </a:p>
        </p:txBody>
      </p:sp>
    </p:spTree>
    <p:extLst>
      <p:ext uri="{BB962C8B-B14F-4D97-AF65-F5344CB8AC3E}">
        <p14:creationId xmlns:p14="http://schemas.microsoft.com/office/powerpoint/2010/main" val="663155540"/>
      </p:ext>
    </p:extLst>
  </p:cSld>
  <p:clrMapOvr>
    <a:masterClrMapping/>
  </p:clrMapOvr>
  <p:transition spd="slow">
    <p:push/>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89752" y="3078223"/>
            <a:ext cx="10056972" cy="838081"/>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9" dirty="0"/>
              <a:t>What is Native?</a:t>
            </a:r>
          </a:p>
        </p:txBody>
      </p:sp>
    </p:spTree>
    <p:extLst>
      <p:ext uri="{BB962C8B-B14F-4D97-AF65-F5344CB8AC3E}">
        <p14:creationId xmlns:p14="http://schemas.microsoft.com/office/powerpoint/2010/main" val="174888206"/>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Evaluate this session</a:t>
            </a:r>
            <a:endParaRPr lang="en-US" dirty="0"/>
          </a:p>
        </p:txBody>
      </p:sp>
      <p:pic>
        <p:nvPicPr>
          <p:cNvPr id="10" name="Picture 2"/>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a:off x="3475830" y="1212849"/>
            <a:ext cx="5484814" cy="54848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rot="19033581">
            <a:off x="4316015" y="3190942"/>
            <a:ext cx="4135775" cy="1403461"/>
          </a:xfrm>
          <a:prstGeom prst="rect">
            <a:avLst/>
          </a:prstGeom>
          <a:gradFill>
            <a:gsLst>
              <a:gs pos="0">
                <a:schemeClr val="tx1">
                  <a:alpha val="80000"/>
                </a:schemeClr>
              </a:gs>
              <a:gs pos="40000">
                <a:schemeClr val="tx1">
                  <a:alpha val="80000"/>
                </a:schemeClr>
              </a:gs>
            </a:gsLst>
            <a:lin ang="2700000" scaled="1"/>
          </a:gradFill>
        </p:spPr>
        <p:txBody>
          <a:bodyPr wrap="square" lIns="182880" tIns="146304" rIns="182880" bIns="146304" rtlCol="0">
            <a:spAutoFit/>
          </a:bodyPr>
          <a:lstStyle/>
          <a:p>
            <a:pPr>
              <a:lnSpc>
                <a:spcPct val="90000"/>
              </a:lnSpc>
              <a:spcAft>
                <a:spcPts val="600"/>
              </a:spcAft>
            </a:pPr>
            <a:r>
              <a:rPr lang="en-US" sz="8000" dirty="0" smtClean="0">
                <a:solidFill>
                  <a:schemeClr val="bg1">
                    <a:lumMod val="75000"/>
                    <a:lumOff val="25000"/>
                  </a:schemeClr>
                </a:solidFill>
              </a:rPr>
              <a:t>SAMPLE</a:t>
            </a:r>
          </a:p>
        </p:txBody>
      </p:sp>
      <p:sp>
        <p:nvSpPr>
          <p:cNvPr id="9" name="Rectangle 8"/>
          <p:cNvSpPr/>
          <p:nvPr/>
        </p:nvSpPr>
        <p:spPr bwMode="auto">
          <a:xfrm>
            <a:off x="9310616" y="298910"/>
            <a:ext cx="2854754" cy="3293209"/>
          </a:xfrm>
          <a:prstGeom prst="rect">
            <a:avLst/>
          </a:prstGeom>
          <a:solidFill>
            <a:schemeClr val="accent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defTabSz="914099" fontAlgn="base">
              <a:spcBef>
                <a:spcPct val="0"/>
              </a:spcBef>
              <a:spcAft>
                <a:spcPct val="0"/>
              </a:spcAft>
            </a:pPr>
            <a:r>
              <a:rPr lang="en-US" sz="2800" b="1" dirty="0" smtClean="0">
                <a:gradFill>
                  <a:gsLst>
                    <a:gs pos="1250">
                      <a:schemeClr val="tx1"/>
                    </a:gs>
                    <a:gs pos="100000">
                      <a:schemeClr val="tx1"/>
                    </a:gs>
                  </a:gsLst>
                  <a:lin ang="5400000" scaled="0"/>
                </a:gradFill>
              </a:rPr>
              <a:t>Required Slide</a:t>
            </a:r>
          </a:p>
          <a:p>
            <a:pPr defTabSz="914099" fontAlgn="base">
              <a:spcBef>
                <a:spcPct val="0"/>
              </a:spcBef>
              <a:spcAft>
                <a:spcPct val="0"/>
              </a:spcAft>
            </a:pPr>
            <a:r>
              <a:rPr lang="en-US" sz="1200" dirty="0" smtClean="0">
                <a:gradFill>
                  <a:gsLst>
                    <a:gs pos="1250">
                      <a:schemeClr val="tx1"/>
                    </a:gs>
                    <a:gs pos="100000">
                      <a:schemeClr val="tx1"/>
                    </a:gs>
                  </a:gsLst>
                  <a:lin ang="5400000" scaled="0"/>
                </a:gradFill>
              </a:rPr>
              <a:t>*delete this box when your slide is finalized</a:t>
            </a:r>
          </a:p>
          <a:p>
            <a:pPr defTabSz="914099" fontAlgn="base">
              <a:spcBef>
                <a:spcPct val="0"/>
              </a:spcBef>
              <a:spcAft>
                <a:spcPct val="0"/>
              </a:spcAft>
            </a:pPr>
            <a:endParaRPr lang="en-US" dirty="0" smtClean="0">
              <a:gradFill>
                <a:gsLst>
                  <a:gs pos="1250">
                    <a:schemeClr val="tx1"/>
                  </a:gs>
                  <a:gs pos="100000">
                    <a:schemeClr val="tx1"/>
                  </a:gs>
                </a:gsLst>
                <a:lin ang="5400000" scaled="0"/>
              </a:gradFill>
            </a:endParaRPr>
          </a:p>
          <a:p>
            <a:r>
              <a:rPr lang="en-US" b="1" dirty="0">
                <a:gradFill>
                  <a:gsLst>
                    <a:gs pos="1250">
                      <a:schemeClr val="tx1"/>
                    </a:gs>
                    <a:gs pos="100000">
                      <a:schemeClr val="tx1"/>
                    </a:gs>
                  </a:gsLst>
                  <a:lin ang="5400000" scaled="0"/>
                </a:gradFill>
              </a:rPr>
              <a:t>Speakers: </a:t>
            </a:r>
            <a:r>
              <a:rPr lang="en-US" dirty="0">
                <a:gradFill>
                  <a:gsLst>
                    <a:gs pos="1250">
                      <a:schemeClr val="tx1"/>
                    </a:gs>
                    <a:gs pos="100000">
                      <a:schemeClr val="tx1"/>
                    </a:gs>
                  </a:gsLst>
                  <a:lin ang="5400000" scaled="0"/>
                </a:gradFill>
              </a:rPr>
              <a:t>This slide will be updated during the scrub process with a unique QR code. Attendees scan the QR code to access the </a:t>
            </a:r>
            <a:r>
              <a:rPr lang="en-US" dirty="0" err="1">
                <a:gradFill>
                  <a:gsLst>
                    <a:gs pos="1250">
                      <a:schemeClr val="tx1"/>
                    </a:gs>
                    <a:gs pos="100000">
                      <a:schemeClr val="tx1"/>
                    </a:gs>
                  </a:gsLst>
                  <a:lin ang="5400000" scaled="0"/>
                </a:gradFill>
              </a:rPr>
              <a:t>eval</a:t>
            </a:r>
            <a:r>
              <a:rPr lang="en-US" dirty="0">
                <a:gradFill>
                  <a:gsLst>
                    <a:gs pos="1250">
                      <a:schemeClr val="tx1"/>
                    </a:gs>
                    <a:gs pos="100000">
                      <a:schemeClr val="tx1"/>
                    </a:gs>
                  </a:gsLst>
                  <a:lin ang="5400000" scaled="0"/>
                </a:gradFill>
              </a:rPr>
              <a:t> for your session.</a:t>
            </a:r>
          </a:p>
        </p:txBody>
      </p:sp>
    </p:spTree>
    <p:extLst>
      <p:ext uri="{BB962C8B-B14F-4D97-AF65-F5344CB8AC3E}">
        <p14:creationId xmlns:p14="http://schemas.microsoft.com/office/powerpoint/2010/main" val="3487247719"/>
      </p:ext>
    </p:extLst>
  </p:cSld>
  <p:clrMapOvr>
    <a:masterClrMapping/>
  </p:clrMapOvr>
  <p:transition spd="slow">
    <p:push/>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0637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760810" y="2057603"/>
            <a:ext cx="11020558" cy="2777660"/>
            <a:chOff x="837552" y="2158999"/>
            <a:chExt cx="11022121" cy="2778055"/>
          </a:xfrm>
        </p:grpSpPr>
        <p:sp>
          <p:nvSpPr>
            <p:cNvPr id="4" name="Rectangle 3"/>
            <p:cNvSpPr/>
            <p:nvPr/>
          </p:nvSpPr>
          <p:spPr>
            <a:xfrm>
              <a:off x="837552" y="4515153"/>
              <a:ext cx="3200898" cy="415557"/>
            </a:xfrm>
            <a:prstGeom prst="rect">
              <a:avLst/>
            </a:prstGeom>
          </p:spPr>
          <p:txBody>
            <a:bodyPr wrap="square">
              <a:spAutoFit/>
            </a:bodyPr>
            <a:lstStyle/>
            <a:p>
              <a:pPr algn="ctr"/>
              <a:r>
                <a:rPr lang="en-US" sz="2100" dirty="0">
                  <a:latin typeface="+mj-lt"/>
                  <a:cs typeface="Helvetica Light"/>
                </a:rPr>
                <a:t>Native User Interfaces</a:t>
              </a:r>
            </a:p>
          </p:txBody>
        </p:sp>
        <p:sp>
          <p:nvSpPr>
            <p:cNvPr id="15" name="Rectangle 14"/>
            <p:cNvSpPr/>
            <p:nvPr/>
          </p:nvSpPr>
          <p:spPr>
            <a:xfrm>
              <a:off x="4827520" y="4521497"/>
              <a:ext cx="2781434" cy="415557"/>
            </a:xfrm>
            <a:prstGeom prst="rect">
              <a:avLst/>
            </a:prstGeom>
          </p:spPr>
          <p:txBody>
            <a:bodyPr wrap="square">
              <a:spAutoFit/>
            </a:bodyPr>
            <a:lstStyle/>
            <a:p>
              <a:pPr algn="ctr"/>
              <a:r>
                <a:rPr lang="en-US" sz="2100" dirty="0">
                  <a:latin typeface="+mj-lt"/>
                  <a:cs typeface="Helvetica Light"/>
                </a:rPr>
                <a:t>Native API Access</a:t>
              </a:r>
            </a:p>
          </p:txBody>
        </p:sp>
        <p:pic>
          <p:nvPicPr>
            <p:cNvPr id="18" name="Picture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62801" y="2486172"/>
              <a:ext cx="3150399" cy="1603227"/>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38323" y="2158999"/>
              <a:ext cx="3359829" cy="1925026"/>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470101" y="2494561"/>
              <a:ext cx="3150399" cy="1586450"/>
            </a:xfrm>
            <a:prstGeom prst="rect">
              <a:avLst/>
            </a:prstGeom>
          </p:spPr>
        </p:pic>
        <p:sp>
          <p:nvSpPr>
            <p:cNvPr id="21" name="Rectangle 20"/>
            <p:cNvSpPr/>
            <p:nvPr/>
          </p:nvSpPr>
          <p:spPr>
            <a:xfrm>
              <a:off x="8247794" y="4521495"/>
              <a:ext cx="3611879" cy="415557"/>
            </a:xfrm>
            <a:prstGeom prst="rect">
              <a:avLst/>
            </a:prstGeom>
          </p:spPr>
          <p:txBody>
            <a:bodyPr wrap="square">
              <a:spAutoFit/>
            </a:bodyPr>
            <a:lstStyle/>
            <a:p>
              <a:pPr algn="ctr"/>
              <a:r>
                <a:rPr lang="en-US" sz="2100" dirty="0">
                  <a:latin typeface="+mj-lt"/>
                  <a:cs typeface="Helvetica Light"/>
                </a:rPr>
                <a:t>Native Performance</a:t>
              </a:r>
            </a:p>
          </p:txBody>
        </p:sp>
      </p:grpSp>
      <p:grpSp>
        <p:nvGrpSpPr>
          <p:cNvPr id="10" name="Group 9"/>
          <p:cNvGrpSpPr/>
          <p:nvPr/>
        </p:nvGrpSpPr>
        <p:grpSpPr>
          <a:xfrm>
            <a:off x="508811" y="1625866"/>
            <a:ext cx="3745969" cy="3745969"/>
            <a:chOff x="508000" y="1625600"/>
            <a:chExt cx="3746500" cy="3746500"/>
          </a:xfrm>
        </p:grpSpPr>
        <p:sp>
          <p:nvSpPr>
            <p:cNvPr id="38" name="Oval 37"/>
            <p:cNvSpPr/>
            <p:nvPr/>
          </p:nvSpPr>
          <p:spPr bwMode="auto">
            <a:xfrm>
              <a:off x="508000" y="1625600"/>
              <a:ext cx="3746500" cy="37465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39" name="Picture 3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8836" y="2006600"/>
              <a:ext cx="3029347" cy="3029347"/>
            </a:xfrm>
            <a:prstGeom prst="rect">
              <a:avLst/>
            </a:prstGeom>
          </p:spPr>
        </p:pic>
      </p:grpSp>
      <p:grpSp>
        <p:nvGrpSpPr>
          <p:cNvPr id="11" name="Group 10"/>
          <p:cNvGrpSpPr/>
          <p:nvPr/>
        </p:nvGrpSpPr>
        <p:grpSpPr>
          <a:xfrm>
            <a:off x="4305571" y="1651262"/>
            <a:ext cx="3745969" cy="3745969"/>
            <a:chOff x="4305300" y="1651000"/>
            <a:chExt cx="3746500" cy="3746500"/>
          </a:xfrm>
        </p:grpSpPr>
        <p:sp>
          <p:nvSpPr>
            <p:cNvPr id="37" name="Oval 36"/>
            <p:cNvSpPr/>
            <p:nvPr/>
          </p:nvSpPr>
          <p:spPr bwMode="auto">
            <a:xfrm>
              <a:off x="4305300" y="1651000"/>
              <a:ext cx="3746500" cy="37465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40" name="Picture 3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656136" y="2006600"/>
              <a:ext cx="3029347" cy="3029347"/>
            </a:xfrm>
            <a:prstGeom prst="rect">
              <a:avLst/>
            </a:prstGeom>
          </p:spPr>
        </p:pic>
      </p:grpSp>
      <p:grpSp>
        <p:nvGrpSpPr>
          <p:cNvPr id="42" name="Group 41"/>
          <p:cNvGrpSpPr/>
          <p:nvPr/>
        </p:nvGrpSpPr>
        <p:grpSpPr>
          <a:xfrm>
            <a:off x="8013446" y="1536979"/>
            <a:ext cx="3834856" cy="3834856"/>
            <a:chOff x="8013700" y="1536700"/>
            <a:chExt cx="3835400" cy="3835400"/>
          </a:xfrm>
        </p:grpSpPr>
        <p:sp>
          <p:nvSpPr>
            <p:cNvPr id="36" name="Oval 35"/>
            <p:cNvSpPr/>
            <p:nvPr/>
          </p:nvSpPr>
          <p:spPr bwMode="auto">
            <a:xfrm>
              <a:off x="8013700" y="1536700"/>
              <a:ext cx="3835400" cy="3835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453436" y="2006600"/>
              <a:ext cx="3029347" cy="3029347"/>
            </a:xfrm>
            <a:prstGeom prst="rect">
              <a:avLst/>
            </a:prstGeom>
          </p:spPr>
        </p:pic>
      </p:grpSp>
    </p:spTree>
    <p:extLst>
      <p:ext uri="{BB962C8B-B14F-4D97-AF65-F5344CB8AC3E}">
        <p14:creationId xmlns:p14="http://schemas.microsoft.com/office/powerpoint/2010/main" val="5212830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2"/>
                                        </p:tgtEl>
                                      </p:cBhvr>
                                    </p:animEffect>
                                    <p:set>
                                      <p:cBhvr>
                                        <p:cTn id="17"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89752" y="3078223"/>
            <a:ext cx="10056972" cy="838081"/>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9" dirty="0"/>
              <a:t>Architecting Mobile Apps</a:t>
            </a:r>
          </a:p>
        </p:txBody>
      </p:sp>
    </p:spTree>
    <p:extLst>
      <p:ext uri="{BB962C8B-B14F-4D97-AF65-F5344CB8AC3E}">
        <p14:creationId xmlns:p14="http://schemas.microsoft.com/office/powerpoint/2010/main" val="1141838508"/>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2" y="295730"/>
            <a:ext cx="11887878" cy="917445"/>
          </a:xfrm>
        </p:spPr>
        <p:txBody>
          <a:bodyPr/>
          <a:lstStyle/>
          <a:p>
            <a:pPr algn="ctr"/>
            <a:r>
              <a:rPr lang="en-US" dirty="0" smtClean="0"/>
              <a:t>Silo Approach</a:t>
            </a:r>
            <a:endParaRPr lang="en-US" dirty="0"/>
          </a:p>
        </p:txBody>
      </p:sp>
      <p:sp>
        <p:nvSpPr>
          <p:cNvPr id="28" name="TextBox 27"/>
          <p:cNvSpPr txBox="1"/>
          <p:nvPr/>
        </p:nvSpPr>
        <p:spPr>
          <a:xfrm>
            <a:off x="427858" y="5753147"/>
            <a:ext cx="11580758" cy="664755"/>
          </a:xfrm>
          <a:prstGeom prst="rect">
            <a:avLst/>
          </a:prstGeom>
          <a:noFill/>
        </p:spPr>
        <p:txBody>
          <a:bodyPr wrap="square" lIns="182854" tIns="146283" rIns="182854" bIns="146283" rtlCol="0">
            <a:spAutoFit/>
          </a:bodyPr>
          <a:lstStyle/>
          <a:p>
            <a:pPr algn="ctr" defTabSz="932316"/>
            <a:r>
              <a:rPr lang="en-US" sz="2400" dirty="0"/>
              <a:t>No shared code </a:t>
            </a:r>
            <a:r>
              <a:rPr lang="en-US" sz="2400" dirty="0">
                <a:solidFill>
                  <a:schemeClr val="bg2">
                    <a:lumMod val="50000"/>
                  </a:schemeClr>
                </a:solidFill>
              </a:rPr>
              <a:t>•</a:t>
            </a:r>
            <a:r>
              <a:rPr lang="en-US" sz="2400" dirty="0"/>
              <a:t> Many languages &amp; development environments </a:t>
            </a:r>
            <a:r>
              <a:rPr lang="en-US" sz="2400" dirty="0">
                <a:solidFill>
                  <a:schemeClr val="bg2">
                    <a:lumMod val="50000"/>
                  </a:schemeClr>
                </a:solidFill>
              </a:rPr>
              <a:t>•</a:t>
            </a:r>
            <a:r>
              <a:rPr lang="en-US" sz="2400" dirty="0"/>
              <a:t> Multiple teams</a:t>
            </a:r>
            <a:endParaRPr lang="en-US" sz="2400" dirty="0">
              <a:gradFill>
                <a:gsLst>
                  <a:gs pos="2917">
                    <a:schemeClr val="tx1"/>
                  </a:gs>
                  <a:gs pos="30000">
                    <a:schemeClr val="tx1"/>
                  </a:gs>
                </a:gsLst>
                <a:lin ang="5400000" scaled="0"/>
              </a:gradFill>
            </a:endParaRPr>
          </a:p>
        </p:txBody>
      </p:sp>
      <p:sp>
        <p:nvSpPr>
          <p:cNvPr id="29" name="Left Brace 28"/>
          <p:cNvSpPr/>
          <p:nvPr/>
        </p:nvSpPr>
        <p:spPr>
          <a:xfrm rot="5400000">
            <a:off x="6099987" y="98115"/>
            <a:ext cx="236503" cy="10945846"/>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1">
              <a:ln w="38100" cmpd="sng">
                <a:solidFill>
                  <a:srgbClr val="000000"/>
                </a:solidFill>
                <a:prstDash val="dash"/>
              </a:ln>
            </a:endParaRPr>
          </a:p>
        </p:txBody>
      </p:sp>
      <p:grpSp>
        <p:nvGrpSpPr>
          <p:cNvPr id="3" name="Group 2"/>
          <p:cNvGrpSpPr/>
          <p:nvPr/>
        </p:nvGrpSpPr>
        <p:grpSpPr>
          <a:xfrm>
            <a:off x="3398837" y="1211262"/>
            <a:ext cx="5681348" cy="4071455"/>
            <a:chOff x="3036579" y="1254606"/>
            <a:chExt cx="6319331" cy="4528657"/>
          </a:xfrm>
        </p:grpSpPr>
        <p:pic>
          <p:nvPicPr>
            <p:cNvPr id="27" name="Picture 26"/>
            <p:cNvPicPr>
              <a:picLocks noChangeAspect="1"/>
            </p:cNvPicPr>
            <p:nvPr/>
          </p:nvPicPr>
          <p:blipFill rotWithShape="1">
            <a:blip r:embed="rId3"/>
            <a:srcRect b="85000"/>
            <a:stretch/>
          </p:blipFill>
          <p:spPr>
            <a:xfrm>
              <a:off x="3036579" y="1254606"/>
              <a:ext cx="6316835" cy="724599"/>
            </a:xfrm>
            <a:prstGeom prst="rect">
              <a:avLst/>
            </a:prstGeom>
          </p:spPr>
        </p:pic>
        <p:sp>
          <p:nvSpPr>
            <p:cNvPr id="36" name="Rectangle 35"/>
            <p:cNvSpPr/>
            <p:nvPr/>
          </p:nvSpPr>
          <p:spPr>
            <a:xfrm>
              <a:off x="3050951" y="1982171"/>
              <a:ext cx="1888972" cy="3801092"/>
            </a:xfrm>
            <a:prstGeom prst="rect">
              <a:avLst/>
            </a:prstGeom>
            <a:solidFill>
              <a:srgbClr val="927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charset="0"/>
                  <a:ea typeface="Segoe UI" charset="0"/>
                  <a:cs typeface="Segoe UI" charset="0"/>
                </a:rPr>
                <a:t>Objective-C</a:t>
              </a:r>
            </a:p>
            <a:p>
              <a:pPr algn="ctr"/>
              <a:r>
                <a:rPr lang="en-US" dirty="0" smtClean="0">
                  <a:solidFill>
                    <a:srgbClr val="C4B0FF"/>
                  </a:solidFill>
                  <a:latin typeface="Segoe UI" charset="0"/>
                  <a:ea typeface="Segoe UI" charset="0"/>
                  <a:cs typeface="Segoe UI" charset="0"/>
                </a:rPr>
                <a:t>in</a:t>
              </a:r>
            </a:p>
            <a:p>
              <a:pPr algn="ctr"/>
              <a:r>
                <a:rPr lang="en-US" sz="1600" dirty="0" err="1" smtClean="0">
                  <a:latin typeface="Segoe UI" charset="0"/>
                  <a:ea typeface="Segoe UI" charset="0"/>
                  <a:cs typeface="Segoe UI" charset="0"/>
                </a:rPr>
                <a:t>Xcode</a:t>
              </a:r>
              <a:endParaRPr lang="en-US" sz="1600" dirty="0">
                <a:latin typeface="Segoe UI" charset="0"/>
                <a:ea typeface="Segoe UI" charset="0"/>
                <a:cs typeface="Segoe UI" charset="0"/>
              </a:endParaRPr>
            </a:p>
          </p:txBody>
        </p:sp>
        <p:sp>
          <p:nvSpPr>
            <p:cNvPr id="37" name="Rectangle 36"/>
            <p:cNvSpPr/>
            <p:nvPr/>
          </p:nvSpPr>
          <p:spPr>
            <a:xfrm>
              <a:off x="5300507" y="1982171"/>
              <a:ext cx="1888972" cy="3801092"/>
            </a:xfrm>
            <a:prstGeom prst="rect">
              <a:avLst/>
            </a:prstGeom>
            <a:solidFill>
              <a:srgbClr val="90C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charset="0"/>
                  <a:ea typeface="Segoe UI" charset="0"/>
                  <a:cs typeface="Segoe UI" charset="0"/>
                </a:rPr>
                <a:t>Java</a:t>
              </a:r>
            </a:p>
            <a:p>
              <a:pPr algn="ctr"/>
              <a:r>
                <a:rPr lang="en-US" dirty="0" smtClean="0">
                  <a:solidFill>
                    <a:srgbClr val="D0FC9F"/>
                  </a:solidFill>
                  <a:latin typeface="Segoe UI" charset="0"/>
                  <a:ea typeface="Segoe UI" charset="0"/>
                  <a:cs typeface="Segoe UI" charset="0"/>
                </a:rPr>
                <a:t>in</a:t>
              </a:r>
            </a:p>
            <a:p>
              <a:pPr algn="ctr"/>
              <a:r>
                <a:rPr lang="en-US" sz="1600" dirty="0" smtClean="0">
                  <a:latin typeface="Segoe UI" charset="0"/>
                  <a:ea typeface="Segoe UI" charset="0"/>
                  <a:cs typeface="Segoe UI" charset="0"/>
                </a:rPr>
                <a:t>Android Studio</a:t>
              </a:r>
              <a:endParaRPr lang="en-US" sz="1600" dirty="0">
                <a:latin typeface="Segoe UI" charset="0"/>
                <a:ea typeface="Segoe UI" charset="0"/>
                <a:cs typeface="Segoe UI" charset="0"/>
              </a:endParaRPr>
            </a:p>
          </p:txBody>
        </p:sp>
        <p:sp>
          <p:nvSpPr>
            <p:cNvPr id="38" name="Rectangle 37"/>
            <p:cNvSpPr/>
            <p:nvPr/>
          </p:nvSpPr>
          <p:spPr>
            <a:xfrm>
              <a:off x="7466938" y="1982171"/>
              <a:ext cx="1888972" cy="3801092"/>
            </a:xfrm>
            <a:prstGeom prst="rect">
              <a:avLst/>
            </a:prstGeom>
            <a:solidFill>
              <a:srgbClr val="1FA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charset="0"/>
                  <a:ea typeface="Segoe UI" charset="0"/>
                  <a:cs typeface="Segoe UI" charset="0"/>
                </a:rPr>
                <a:t>C#</a:t>
              </a:r>
            </a:p>
            <a:p>
              <a:pPr algn="ctr"/>
              <a:r>
                <a:rPr lang="en-US" dirty="0" smtClean="0">
                  <a:solidFill>
                    <a:srgbClr val="99DBFF"/>
                  </a:solidFill>
                  <a:latin typeface="Segoe UI" charset="0"/>
                  <a:ea typeface="Segoe UI" charset="0"/>
                  <a:cs typeface="Segoe UI" charset="0"/>
                </a:rPr>
                <a:t>in</a:t>
              </a:r>
            </a:p>
            <a:p>
              <a:pPr algn="ctr"/>
              <a:r>
                <a:rPr lang="en-US" sz="1600" dirty="0" smtClean="0">
                  <a:latin typeface="Segoe UI" charset="0"/>
                  <a:ea typeface="Segoe UI" charset="0"/>
                  <a:cs typeface="Segoe UI" charset="0"/>
                </a:rPr>
                <a:t>Visual Studio</a:t>
              </a:r>
              <a:endParaRPr lang="en-US" sz="1600" dirty="0">
                <a:latin typeface="Segoe UI" charset="0"/>
                <a:ea typeface="Segoe UI" charset="0"/>
                <a:cs typeface="Segoe UI" charset="0"/>
              </a:endParaRPr>
            </a:p>
          </p:txBody>
        </p:sp>
      </p:grpSp>
    </p:spTree>
    <p:extLst>
      <p:ext uri="{BB962C8B-B14F-4D97-AF65-F5344CB8AC3E}">
        <p14:creationId xmlns:p14="http://schemas.microsoft.com/office/powerpoint/2010/main" val="1629968075"/>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2" y="295730"/>
            <a:ext cx="11887878" cy="917445"/>
          </a:xfrm>
        </p:spPr>
        <p:txBody>
          <a:bodyPr/>
          <a:lstStyle/>
          <a:p>
            <a:pPr algn="ctr"/>
            <a:r>
              <a:rPr lang="en-US" dirty="0" smtClean="0"/>
              <a:t>Write Once, Run</a:t>
            </a:r>
            <a:r>
              <a:rPr lang="en-US" dirty="0"/>
              <a:t> </a:t>
            </a:r>
            <a:r>
              <a:rPr lang="en-US" dirty="0" smtClean="0"/>
              <a:t>Anywhere</a:t>
            </a:r>
            <a:endParaRPr lang="en-US" dirty="0"/>
          </a:p>
        </p:txBody>
      </p:sp>
      <p:cxnSp>
        <p:nvCxnSpPr>
          <p:cNvPr id="12" name="Straight Connector 11"/>
          <p:cNvCxnSpPr/>
          <p:nvPr/>
        </p:nvCxnSpPr>
        <p:spPr>
          <a:xfrm>
            <a:off x="4007777" y="1938880"/>
            <a:ext cx="0" cy="3844058"/>
          </a:xfrm>
          <a:prstGeom prst="line">
            <a:avLst/>
          </a:prstGeom>
          <a:ln>
            <a:solidFill>
              <a:srgbClr val="FFFFFF"/>
            </a:solidFill>
            <a:headEnd type="none"/>
            <a:tailEnd type="none"/>
          </a:ln>
        </p:spPr>
        <p:style>
          <a:lnRef idx="1">
            <a:schemeClr val="dk1"/>
          </a:lnRef>
          <a:fillRef idx="0">
            <a:schemeClr val="dk1"/>
          </a:fillRef>
          <a:effectRef idx="0">
            <a:schemeClr val="dk1"/>
          </a:effectRef>
          <a:fontRef idx="minor">
            <a:schemeClr val="tx1"/>
          </a:fontRef>
        </p:style>
      </p:cxnSp>
      <p:sp>
        <p:nvSpPr>
          <p:cNvPr id="35" name="Left Brace 34"/>
          <p:cNvSpPr/>
          <p:nvPr/>
        </p:nvSpPr>
        <p:spPr>
          <a:xfrm rot="5400000">
            <a:off x="6103954" y="940164"/>
            <a:ext cx="228568" cy="9269685"/>
          </a:xfrm>
          <a:prstGeom prst="leftBrace">
            <a:avLst>
              <a:gd name="adj1" fmla="val 56668"/>
              <a:gd name="adj2" fmla="val 50000"/>
            </a:avLst>
          </a:prstGeom>
          <a:ln w="19050" cap="rnd">
            <a:solidFill>
              <a:srgbClr val="A6A6A6"/>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1">
              <a:ln w="38100" cmpd="sng">
                <a:solidFill>
                  <a:srgbClr val="000000"/>
                </a:solidFill>
                <a:prstDash val="dash"/>
              </a:ln>
            </a:endParaRPr>
          </a:p>
        </p:txBody>
      </p:sp>
      <p:grpSp>
        <p:nvGrpSpPr>
          <p:cNvPr id="57" name="Group 56"/>
          <p:cNvGrpSpPr/>
          <p:nvPr/>
        </p:nvGrpSpPr>
        <p:grpSpPr>
          <a:xfrm>
            <a:off x="5335778" y="1981416"/>
            <a:ext cx="2679320" cy="2679320"/>
            <a:chOff x="5344586" y="1981200"/>
            <a:chExt cx="2679700" cy="2679700"/>
          </a:xfrm>
        </p:grpSpPr>
        <p:sp>
          <p:nvSpPr>
            <p:cNvPr id="55" name="Oval 54"/>
            <p:cNvSpPr/>
            <p:nvPr/>
          </p:nvSpPr>
          <p:spPr bwMode="auto">
            <a:xfrm>
              <a:off x="5344586" y="1981200"/>
              <a:ext cx="2679700" cy="2679700"/>
            </a:xfrm>
            <a:prstGeom prst="ellipse">
              <a:avLst/>
            </a:prstGeom>
            <a:solidFill>
              <a:schemeClr val="bg2">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5738287" y="3569063"/>
              <a:ext cx="1879600" cy="572631"/>
            </a:xfrm>
            <a:prstGeom prst="rect">
              <a:avLst/>
            </a:prstGeom>
            <a:noFill/>
          </p:spPr>
          <p:txBody>
            <a:bodyPr wrap="square" lIns="182854" tIns="146283" rIns="182854" bIns="146283" rtlCol="0">
              <a:spAutoFit/>
            </a:bodyPr>
            <a:lstStyle/>
            <a:p>
              <a:pPr algn="ctr" defTabSz="932316"/>
              <a:r>
                <a:rPr lang="en-US" sz="1801" dirty="0">
                  <a:solidFill>
                    <a:schemeClr val="bg1"/>
                  </a:solidFill>
                </a:rPr>
                <a:t>App Generator</a:t>
              </a:r>
            </a:p>
          </p:txBody>
        </p:sp>
        <p:pic>
          <p:nvPicPr>
            <p:cNvPr id="34" name="Picture 33" descr="gears_icon.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67187" y="2594314"/>
              <a:ext cx="1207799" cy="948985"/>
            </a:xfrm>
            <a:prstGeom prst="rect">
              <a:avLst/>
            </a:prstGeom>
          </p:spPr>
        </p:pic>
      </p:grpSp>
      <p:sp>
        <p:nvSpPr>
          <p:cNvPr id="36" name="TextBox 35"/>
          <p:cNvSpPr txBox="1"/>
          <p:nvPr/>
        </p:nvSpPr>
        <p:spPr>
          <a:xfrm>
            <a:off x="1685962" y="2121461"/>
            <a:ext cx="2758973" cy="2326748"/>
          </a:xfrm>
          <a:prstGeom prst="rect">
            <a:avLst/>
          </a:prstGeom>
          <a:noFill/>
        </p:spPr>
        <p:txBody>
          <a:bodyPr wrap="square" lIns="182854" tIns="146283" rIns="182854" bIns="146283" rtlCol="0">
            <a:spAutoFit/>
          </a:bodyPr>
          <a:lstStyle/>
          <a:p>
            <a:pPr algn="r" defTabSz="932316">
              <a:lnSpc>
                <a:spcPct val="110000"/>
              </a:lnSpc>
            </a:pPr>
            <a:r>
              <a:rPr lang="en-US" sz="3000" dirty="0">
                <a:solidFill>
                  <a:srgbClr val="00BDF3"/>
                </a:solidFill>
              </a:rPr>
              <a:t>Lua</a:t>
            </a:r>
          </a:p>
          <a:p>
            <a:pPr algn="r" defTabSz="932316">
              <a:lnSpc>
                <a:spcPct val="110000"/>
              </a:lnSpc>
            </a:pPr>
            <a:r>
              <a:rPr lang="en-US" sz="3000" dirty="0">
                <a:solidFill>
                  <a:srgbClr val="00BDF3"/>
                </a:solidFill>
              </a:rPr>
              <a:t>Javascript</a:t>
            </a:r>
          </a:p>
          <a:p>
            <a:pPr algn="r" defTabSz="932316">
              <a:lnSpc>
                <a:spcPct val="110000"/>
              </a:lnSpc>
            </a:pPr>
            <a:r>
              <a:rPr lang="en-US" sz="3000" dirty="0">
                <a:solidFill>
                  <a:srgbClr val="00BDF3"/>
                </a:solidFill>
              </a:rPr>
              <a:t>Actionscript</a:t>
            </a:r>
          </a:p>
          <a:p>
            <a:pPr algn="r" defTabSz="932316">
              <a:lnSpc>
                <a:spcPct val="110000"/>
              </a:lnSpc>
            </a:pPr>
            <a:r>
              <a:rPr lang="en-US" sz="3000" dirty="0">
                <a:solidFill>
                  <a:srgbClr val="00BDF3"/>
                </a:solidFill>
              </a:rPr>
              <a:t>HTML+CSS</a:t>
            </a:r>
          </a:p>
        </p:txBody>
      </p:sp>
      <p:cxnSp>
        <p:nvCxnSpPr>
          <p:cNvPr id="38" name="Straight Arrow Connector 37"/>
          <p:cNvCxnSpPr/>
          <p:nvPr/>
        </p:nvCxnSpPr>
        <p:spPr>
          <a:xfrm>
            <a:off x="4468599" y="2552835"/>
            <a:ext cx="87829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468600" y="3073461"/>
            <a:ext cx="776703"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468600" y="3594087"/>
            <a:ext cx="776703"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468600" y="4114713"/>
            <a:ext cx="865591"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8163776" y="2413154"/>
            <a:ext cx="1168234" cy="1803144"/>
            <a:chOff x="7744886" y="2413000"/>
            <a:chExt cx="1168400" cy="1803400"/>
          </a:xfrm>
        </p:grpSpPr>
        <p:cxnSp>
          <p:nvCxnSpPr>
            <p:cNvPr id="42" name="Straight Arrow Connector 41"/>
            <p:cNvCxnSpPr/>
            <p:nvPr/>
          </p:nvCxnSpPr>
          <p:spPr>
            <a:xfrm flipV="1">
              <a:off x="7744886" y="2413000"/>
              <a:ext cx="1168400" cy="9017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744886" y="3314700"/>
              <a:ext cx="116840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44886" y="3302000"/>
              <a:ext cx="1168400" cy="9144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427858" y="5753147"/>
            <a:ext cx="11580758" cy="664755"/>
          </a:xfrm>
          <a:prstGeom prst="rect">
            <a:avLst/>
          </a:prstGeom>
          <a:noFill/>
        </p:spPr>
        <p:txBody>
          <a:bodyPr wrap="square" lIns="182854" tIns="146283" rIns="182854" bIns="146283" rtlCol="0">
            <a:spAutoFit/>
          </a:bodyPr>
          <a:lstStyle/>
          <a:p>
            <a:pPr algn="ctr" defTabSz="932316"/>
            <a:r>
              <a:rPr lang="en-US" sz="2400" dirty="0"/>
              <a:t>Limited native API access </a:t>
            </a:r>
            <a:r>
              <a:rPr lang="en-US" sz="2400" dirty="0">
                <a:solidFill>
                  <a:schemeClr val="bg2">
                    <a:lumMod val="50000"/>
                  </a:schemeClr>
                </a:solidFill>
              </a:rPr>
              <a:t>•</a:t>
            </a:r>
            <a:r>
              <a:rPr lang="en-US" sz="2400" dirty="0"/>
              <a:t> Slow performance  </a:t>
            </a:r>
            <a:r>
              <a:rPr lang="en-US" sz="2400" dirty="0">
                <a:solidFill>
                  <a:schemeClr val="bg2">
                    <a:lumMod val="50000"/>
                  </a:schemeClr>
                </a:solidFill>
              </a:rPr>
              <a:t>•</a:t>
            </a:r>
            <a:r>
              <a:rPr lang="en-US" sz="2400" dirty="0"/>
              <a:t>  Poor user experience</a:t>
            </a:r>
            <a:endParaRPr lang="en-US" sz="2400" dirty="0">
              <a:gradFill>
                <a:gsLst>
                  <a:gs pos="2917">
                    <a:schemeClr val="tx1"/>
                  </a:gs>
                  <a:gs pos="30000">
                    <a:schemeClr val="tx1"/>
                  </a:gs>
                </a:gsLst>
                <a:lin ang="5400000" scaled="0"/>
              </a:gradFill>
            </a:endParaRPr>
          </a:p>
        </p:txBody>
      </p:sp>
      <p:pic>
        <p:nvPicPr>
          <p:cNvPr id="31" name="Picture 30"/>
          <p:cNvPicPr>
            <a:picLocks noChangeAspect="1"/>
          </p:cNvPicPr>
          <p:nvPr/>
        </p:nvPicPr>
        <p:blipFill rotWithShape="1">
          <a:blip r:embed="rId4"/>
          <a:srcRect l="77592" r="6787" b="85000"/>
          <a:stretch/>
        </p:blipFill>
        <p:spPr>
          <a:xfrm>
            <a:off x="9197999" y="3954463"/>
            <a:ext cx="887105" cy="651445"/>
          </a:xfrm>
          <a:prstGeom prst="rect">
            <a:avLst/>
          </a:prstGeom>
        </p:spPr>
      </p:pic>
      <p:pic>
        <p:nvPicPr>
          <p:cNvPr id="33" name="Picture 32"/>
          <p:cNvPicPr>
            <a:picLocks noChangeAspect="1"/>
          </p:cNvPicPr>
          <p:nvPr/>
        </p:nvPicPr>
        <p:blipFill rotWithShape="1">
          <a:blip r:embed="rId4"/>
          <a:srcRect l="43818" r="42724" b="85000"/>
          <a:stretch/>
        </p:blipFill>
        <p:spPr>
          <a:xfrm>
            <a:off x="9207098" y="3036675"/>
            <a:ext cx="764276" cy="651445"/>
          </a:xfrm>
          <a:prstGeom prst="rect">
            <a:avLst/>
          </a:prstGeom>
        </p:spPr>
      </p:pic>
      <p:pic>
        <p:nvPicPr>
          <p:cNvPr id="37" name="Picture 36"/>
          <p:cNvPicPr>
            <a:picLocks noChangeAspect="1"/>
          </p:cNvPicPr>
          <p:nvPr/>
        </p:nvPicPr>
        <p:blipFill rotWithShape="1">
          <a:blip r:embed="rId4"/>
          <a:srcRect l="7731" r="78091" b="85000"/>
          <a:stretch/>
        </p:blipFill>
        <p:spPr>
          <a:xfrm>
            <a:off x="9138859" y="2015082"/>
            <a:ext cx="914400" cy="739777"/>
          </a:xfrm>
          <a:prstGeom prst="rect">
            <a:avLst/>
          </a:prstGeom>
        </p:spPr>
      </p:pic>
    </p:spTree>
    <p:extLst>
      <p:ext uri="{BB962C8B-B14F-4D97-AF65-F5344CB8AC3E}">
        <p14:creationId xmlns:p14="http://schemas.microsoft.com/office/powerpoint/2010/main" val="70754111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298" y="295730"/>
            <a:ext cx="11887878" cy="917445"/>
          </a:xfrm>
        </p:spPr>
        <p:txBody>
          <a:bodyPr/>
          <a:lstStyle/>
          <a:p>
            <a:pPr algn="ctr"/>
            <a:r>
              <a:rPr lang="en-US" dirty="0" err="1" smtClean="0"/>
              <a:t>Xamarin’s</a:t>
            </a:r>
            <a:r>
              <a:rPr lang="en-US" dirty="0" smtClean="0"/>
              <a:t> Unique Approach</a:t>
            </a:r>
            <a:endParaRPr lang="en-US" dirty="0"/>
          </a:p>
        </p:txBody>
      </p:sp>
      <p:sp>
        <p:nvSpPr>
          <p:cNvPr id="14" name="TextBox 13"/>
          <p:cNvSpPr txBox="1"/>
          <p:nvPr/>
        </p:nvSpPr>
        <p:spPr>
          <a:xfrm>
            <a:off x="427858" y="5753147"/>
            <a:ext cx="11580758" cy="664755"/>
          </a:xfrm>
          <a:prstGeom prst="rect">
            <a:avLst/>
          </a:prstGeom>
          <a:noFill/>
        </p:spPr>
        <p:txBody>
          <a:bodyPr wrap="square" lIns="182854" tIns="146283" rIns="182854" bIns="146283" rtlCol="0">
            <a:spAutoFit/>
          </a:bodyPr>
          <a:lstStyle/>
          <a:p>
            <a:pPr algn="ctr" defTabSz="932316"/>
            <a:r>
              <a:rPr lang="en-US" sz="2400" dirty="0">
                <a:solidFill>
                  <a:srgbClr val="8C8C8C"/>
                </a:solidFill>
              </a:rPr>
              <a:t>Shared C# codebase  </a:t>
            </a:r>
            <a:r>
              <a:rPr lang="en-US" sz="2400" dirty="0">
                <a:solidFill>
                  <a:srgbClr val="3498DB"/>
                </a:solidFill>
              </a:rPr>
              <a:t>•</a:t>
            </a:r>
            <a:r>
              <a:rPr lang="en-US" sz="2400" dirty="0">
                <a:solidFill>
                  <a:srgbClr val="16ACEE"/>
                </a:solidFill>
              </a:rPr>
              <a:t>  </a:t>
            </a:r>
            <a:r>
              <a:rPr lang="en-US" sz="2400" dirty="0">
                <a:solidFill>
                  <a:srgbClr val="8C8C8C"/>
                </a:solidFill>
              </a:rPr>
              <a:t>100% native API access  </a:t>
            </a:r>
            <a:r>
              <a:rPr lang="en-US" sz="2400" dirty="0">
                <a:solidFill>
                  <a:srgbClr val="3498DB"/>
                </a:solidFill>
              </a:rPr>
              <a:t>•</a:t>
            </a:r>
            <a:r>
              <a:rPr lang="en-US" sz="2400" dirty="0">
                <a:solidFill>
                  <a:srgbClr val="16ACEE"/>
                </a:solidFill>
              </a:rPr>
              <a:t>  </a:t>
            </a:r>
            <a:r>
              <a:rPr lang="en-US" sz="2400" dirty="0">
                <a:solidFill>
                  <a:srgbClr val="8C8C8C"/>
                </a:solidFill>
              </a:rPr>
              <a:t>High performance</a:t>
            </a:r>
          </a:p>
        </p:txBody>
      </p:sp>
      <p:sp>
        <p:nvSpPr>
          <p:cNvPr id="20" name="Left Brace 19"/>
          <p:cNvSpPr/>
          <p:nvPr/>
        </p:nvSpPr>
        <p:spPr>
          <a:xfrm rot="5400000">
            <a:off x="6106083" y="548258"/>
            <a:ext cx="239459" cy="10042607"/>
          </a:xfrm>
          <a:prstGeom prst="leftBrace">
            <a:avLst>
              <a:gd name="adj1" fmla="val 56668"/>
              <a:gd name="adj2" fmla="val 50000"/>
            </a:avLst>
          </a:prstGeom>
          <a:ln w="19050" cap="rnd">
            <a:solidFill>
              <a:srgbClr val="3498DB"/>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85"/>
            <a:endParaRPr lang="en-US" sz="1801">
              <a:ln w="38100" cmpd="sng">
                <a:solidFill>
                  <a:srgbClr val="000000"/>
                </a:solidFill>
                <a:prstDash val="dash"/>
              </a:ln>
              <a:solidFill>
                <a:srgbClr val="404040"/>
              </a:solidFill>
            </a:endParaRPr>
          </a:p>
        </p:txBody>
      </p:sp>
      <p:grpSp>
        <p:nvGrpSpPr>
          <p:cNvPr id="23" name="Group 22"/>
          <p:cNvGrpSpPr/>
          <p:nvPr/>
        </p:nvGrpSpPr>
        <p:grpSpPr>
          <a:xfrm>
            <a:off x="3398837" y="1255169"/>
            <a:ext cx="5681269" cy="4070894"/>
            <a:chOff x="3004376" y="1255168"/>
            <a:chExt cx="6319331" cy="4528095"/>
          </a:xfrm>
        </p:grpSpPr>
        <p:sp>
          <p:nvSpPr>
            <p:cNvPr id="25" name="Rectangle 24"/>
            <p:cNvSpPr/>
            <p:nvPr/>
          </p:nvSpPr>
          <p:spPr>
            <a:xfrm>
              <a:off x="7434735" y="1982733"/>
              <a:ext cx="1888972" cy="1322943"/>
            </a:xfrm>
            <a:prstGeom prst="rect">
              <a:avLst/>
            </a:prstGeom>
            <a:solidFill>
              <a:srgbClr val="1FA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Segoe UI" charset="0"/>
                  <a:ea typeface="Segoe UI" charset="0"/>
                  <a:cs typeface="Segoe UI" charset="0"/>
                </a:rPr>
                <a:t>Windows-specific C#</a:t>
              </a:r>
              <a:endParaRPr lang="en-US" sz="1400" dirty="0">
                <a:latin typeface="Segoe UI" charset="0"/>
                <a:ea typeface="Segoe UI" charset="0"/>
                <a:cs typeface="Segoe UI" charset="0"/>
              </a:endParaRPr>
            </a:p>
          </p:txBody>
        </p:sp>
        <p:sp>
          <p:nvSpPr>
            <p:cNvPr id="26" name="Rectangle 25"/>
            <p:cNvSpPr/>
            <p:nvPr/>
          </p:nvSpPr>
          <p:spPr>
            <a:xfrm>
              <a:off x="5268303" y="1982733"/>
              <a:ext cx="1888972" cy="1322943"/>
            </a:xfrm>
            <a:prstGeom prst="rect">
              <a:avLst/>
            </a:prstGeom>
            <a:solidFill>
              <a:srgbClr val="90C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Segoe UI" charset="0"/>
                  <a:ea typeface="Segoe UI" charset="0"/>
                  <a:cs typeface="Segoe UI" charset="0"/>
                </a:rPr>
                <a:t>Android-specific C#</a:t>
              </a:r>
              <a:endParaRPr lang="en-US" sz="1400" dirty="0">
                <a:latin typeface="Segoe UI" charset="0"/>
                <a:ea typeface="Segoe UI" charset="0"/>
                <a:cs typeface="Segoe UI" charset="0"/>
              </a:endParaRPr>
            </a:p>
          </p:txBody>
        </p:sp>
        <p:sp>
          <p:nvSpPr>
            <p:cNvPr id="27" name="Rectangle 26"/>
            <p:cNvSpPr/>
            <p:nvPr/>
          </p:nvSpPr>
          <p:spPr>
            <a:xfrm>
              <a:off x="3018748" y="1982733"/>
              <a:ext cx="1888972" cy="1322943"/>
            </a:xfrm>
            <a:prstGeom prst="rect">
              <a:avLst/>
            </a:prstGeom>
            <a:solidFill>
              <a:srgbClr val="927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Segoe UI" charset="0"/>
                  <a:ea typeface="Segoe UI" charset="0"/>
                  <a:cs typeface="Segoe UI" charset="0"/>
                </a:rPr>
                <a:t>iOS-specific</a:t>
              </a:r>
              <a:br>
                <a:rPr lang="en-US" sz="1400" dirty="0" smtClean="0">
                  <a:latin typeface="Segoe UI" charset="0"/>
                  <a:ea typeface="Segoe UI" charset="0"/>
                  <a:cs typeface="Segoe UI" charset="0"/>
                </a:rPr>
              </a:br>
              <a:r>
                <a:rPr lang="en-US" sz="1400" dirty="0" smtClean="0">
                  <a:latin typeface="Segoe UI" charset="0"/>
                  <a:ea typeface="Segoe UI" charset="0"/>
                  <a:cs typeface="Segoe UI" charset="0"/>
                </a:rPr>
                <a:t>C</a:t>
              </a:r>
              <a:r>
                <a:rPr lang="en-US" sz="1400" dirty="0">
                  <a:latin typeface="Segoe UI" charset="0"/>
                  <a:ea typeface="Segoe UI" charset="0"/>
                  <a:cs typeface="Segoe UI" charset="0"/>
                </a:rPr>
                <a:t>#</a:t>
              </a:r>
            </a:p>
          </p:txBody>
        </p:sp>
        <p:sp>
          <p:nvSpPr>
            <p:cNvPr id="28" name="Rectangle 27"/>
            <p:cNvSpPr/>
            <p:nvPr/>
          </p:nvSpPr>
          <p:spPr>
            <a:xfrm>
              <a:off x="3017838" y="3349218"/>
              <a:ext cx="6304921" cy="2434045"/>
            </a:xfrm>
            <a:prstGeom prst="rect">
              <a:avLst/>
            </a:prstGeom>
            <a:solidFill>
              <a:srgbClr val="44B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Segoe UI" charset="0"/>
                  <a:ea typeface="Segoe UI" charset="0"/>
                  <a:cs typeface="Segoe UI" charset="0"/>
                </a:rPr>
                <a:t>Shared C# Logic</a:t>
              </a:r>
              <a:endParaRPr lang="en-US" sz="2000" dirty="0">
                <a:latin typeface="Segoe UI" charset="0"/>
                <a:ea typeface="Segoe UI" charset="0"/>
                <a:cs typeface="Segoe UI" charset="0"/>
              </a:endParaRPr>
            </a:p>
          </p:txBody>
        </p:sp>
        <p:pic>
          <p:nvPicPr>
            <p:cNvPr id="29" name="Picture 28"/>
            <p:cNvPicPr>
              <a:picLocks noChangeAspect="1"/>
            </p:cNvPicPr>
            <p:nvPr/>
          </p:nvPicPr>
          <p:blipFill rotWithShape="1">
            <a:blip r:embed="rId3"/>
            <a:srcRect b="85000"/>
            <a:stretch/>
          </p:blipFill>
          <p:spPr>
            <a:xfrm>
              <a:off x="3004376" y="1255168"/>
              <a:ext cx="6316835" cy="724599"/>
            </a:xfrm>
            <a:prstGeom prst="rect">
              <a:avLst/>
            </a:prstGeom>
          </p:spPr>
        </p:pic>
      </p:grpSp>
    </p:spTree>
    <p:extLst>
      <p:ext uri="{BB962C8B-B14F-4D97-AF65-F5344CB8AC3E}">
        <p14:creationId xmlns:p14="http://schemas.microsoft.com/office/powerpoint/2010/main" val="135240076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APIs</a:t>
            </a:r>
            <a:endParaRPr lang="en-US" dirty="0"/>
          </a:p>
        </p:txBody>
      </p:sp>
      <p:grpSp>
        <p:nvGrpSpPr>
          <p:cNvPr id="44" name="Group 43"/>
          <p:cNvGrpSpPr/>
          <p:nvPr/>
        </p:nvGrpSpPr>
        <p:grpSpPr>
          <a:xfrm>
            <a:off x="774248" y="1821102"/>
            <a:ext cx="10929612" cy="1060523"/>
            <a:chOff x="752656" y="1820862"/>
            <a:chExt cx="10931162" cy="1060674"/>
          </a:xfrm>
        </p:grpSpPr>
        <p:sp>
          <p:nvSpPr>
            <p:cNvPr id="19" name="Rounded Rectangle 18"/>
            <p:cNvSpPr/>
            <p:nvPr/>
          </p:nvSpPr>
          <p:spPr>
            <a:xfrm>
              <a:off x="752656" y="2201862"/>
              <a:ext cx="2074681" cy="679674"/>
            </a:xfrm>
            <a:prstGeom prst="roundRect">
              <a:avLst>
                <a:gd name="adj" fmla="val 0"/>
              </a:avLst>
            </a:prstGeom>
            <a:solidFill>
              <a:srgbClr val="00BDF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Microsoft.Phone</a:t>
              </a:r>
              <a:endParaRPr lang="en-US" sz="1801" dirty="0">
                <a:solidFill>
                  <a:srgbClr val="FFFFFF"/>
                </a:solidFill>
                <a:cs typeface="Helvetica Light"/>
              </a:endParaRPr>
            </a:p>
          </p:txBody>
        </p:sp>
        <p:sp>
          <p:nvSpPr>
            <p:cNvPr id="20" name="Rounded Rectangle 19"/>
            <p:cNvSpPr/>
            <p:nvPr/>
          </p:nvSpPr>
          <p:spPr>
            <a:xfrm>
              <a:off x="2966776" y="2201863"/>
              <a:ext cx="2074681" cy="679673"/>
            </a:xfrm>
            <a:prstGeom prst="roundRect">
              <a:avLst>
                <a:gd name="adj" fmla="val 0"/>
              </a:avLst>
            </a:prstGeom>
            <a:solidFill>
              <a:srgbClr val="00BDF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428" dirty="0" err="1">
                  <a:solidFill>
                    <a:srgbClr val="FFFFFF"/>
                  </a:solidFill>
                  <a:cs typeface="Helvetica Light"/>
                </a:rPr>
                <a:t>Microsoft.Networking</a:t>
              </a:r>
              <a:endParaRPr lang="en-US" sz="1428"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00BDF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Windows.Storage</a:t>
              </a:r>
              <a:endParaRPr lang="en-US" sz="1801"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00BDF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500" dirty="0" err="1">
                  <a:solidFill>
                    <a:srgbClr val="FFFFFF"/>
                  </a:solidFill>
                  <a:cs typeface="Helvetica Light"/>
                </a:rPr>
                <a:t>Windows.Foundation</a:t>
              </a:r>
              <a:endParaRPr lang="en-US" sz="1500"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00BDF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Microsoft.Devices</a:t>
              </a:r>
              <a:endParaRPr lang="en-US" sz="1801" dirty="0">
                <a:solidFill>
                  <a:srgbClr val="FFFFFF"/>
                </a:solidFill>
                <a:cs typeface="Helvetica Light"/>
              </a:endParaRPr>
            </a:p>
          </p:txBody>
        </p:sp>
        <p:sp>
          <p:nvSpPr>
            <p:cNvPr id="34" name="TextBox 33"/>
            <p:cNvSpPr txBox="1"/>
            <p:nvPr/>
          </p:nvSpPr>
          <p:spPr>
            <a:xfrm>
              <a:off x="6299200" y="1820862"/>
              <a:ext cx="369396" cy="627911"/>
            </a:xfrm>
            <a:prstGeom prst="rect">
              <a:avLst/>
            </a:prstGeom>
            <a:noFill/>
          </p:spPr>
          <p:txBody>
            <a:bodyPr wrap="none" lIns="182854" tIns="146283" rIns="182854" bIns="146283" rtlCol="0">
              <a:spAutoFit/>
            </a:bodyPr>
            <a:lstStyle/>
            <a:p>
              <a:pPr defTabSz="932585">
                <a:lnSpc>
                  <a:spcPct val="90000"/>
                </a:lnSpc>
                <a:spcAft>
                  <a:spcPts val="600"/>
                </a:spcAft>
              </a:pPr>
              <a:endParaRPr lang="en-US" sz="2400" dirty="0" err="1">
                <a:gradFill>
                  <a:gsLst>
                    <a:gs pos="2917">
                      <a:srgbClr val="404040"/>
                    </a:gs>
                    <a:gs pos="30000">
                      <a:srgbClr val="404040"/>
                    </a:gs>
                  </a:gsLst>
                  <a:lin ang="5400000" scaled="0"/>
                </a:gradFill>
              </a:endParaRPr>
            </a:p>
          </p:txBody>
        </p:sp>
      </p:grpSp>
      <p:sp>
        <p:nvSpPr>
          <p:cNvPr id="36" name="Left Brace 35"/>
          <p:cNvSpPr/>
          <p:nvPr/>
        </p:nvSpPr>
        <p:spPr>
          <a:xfrm rot="5400000" flipH="1">
            <a:off x="6053161" y="-401085"/>
            <a:ext cx="380946" cy="10920451"/>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85"/>
            <a:endParaRPr lang="en-US" sz="1801">
              <a:ln w="38100" cmpd="sng">
                <a:solidFill>
                  <a:srgbClr val="000000"/>
                </a:solidFill>
                <a:prstDash val="dash"/>
              </a:ln>
              <a:solidFill>
                <a:srgbClr val="404040"/>
              </a:solidFill>
            </a:endParaRPr>
          </a:p>
        </p:txBody>
      </p:sp>
      <p:pic>
        <p:nvPicPr>
          <p:cNvPr id="37" name="Picture 36" descr="C_logo.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9752" y="5478181"/>
            <a:ext cx="1196973" cy="928265"/>
          </a:xfrm>
          <a:prstGeom prst="rect">
            <a:avLst/>
          </a:prstGeom>
        </p:spPr>
      </p:pic>
      <p:grpSp>
        <p:nvGrpSpPr>
          <p:cNvPr id="38" name="Group 37"/>
          <p:cNvGrpSpPr/>
          <p:nvPr/>
        </p:nvGrpSpPr>
        <p:grpSpPr>
          <a:xfrm>
            <a:off x="769668" y="3840115"/>
            <a:ext cx="10929612" cy="679578"/>
            <a:chOff x="752656" y="3014662"/>
            <a:chExt cx="10931162" cy="679674"/>
          </a:xfrm>
        </p:grpSpPr>
        <p:sp>
          <p:nvSpPr>
            <p:cNvPr id="39" name="Rounded Rectangle 38"/>
            <p:cNvSpPr/>
            <p:nvPr/>
          </p:nvSpPr>
          <p:spPr>
            <a:xfrm>
              <a:off x="75265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System.Data</a:t>
              </a:r>
              <a:endParaRPr lang="en-US" sz="1801" dirty="0">
                <a:solidFill>
                  <a:srgbClr val="FFFFFF"/>
                </a:solidFill>
                <a:cs typeface="Helvetica Light"/>
              </a:endParaRPr>
            </a:p>
          </p:txBody>
        </p:sp>
        <p:sp>
          <p:nvSpPr>
            <p:cNvPr id="40" name="Rounded Rectangle 39"/>
            <p:cNvSpPr/>
            <p:nvPr/>
          </p:nvSpPr>
          <p:spPr>
            <a:xfrm>
              <a:off x="296677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System.Windows</a:t>
              </a:r>
              <a:endParaRPr lang="en-US" sz="1801" dirty="0">
                <a:solidFill>
                  <a:srgbClr val="FFFFFF"/>
                </a:solidFill>
                <a:cs typeface="Helvetica Light"/>
              </a:endParaRPr>
            </a:p>
          </p:txBody>
        </p:sp>
        <p:sp>
          <p:nvSpPr>
            <p:cNvPr id="41" name="Rounded Rectangle 40"/>
            <p:cNvSpPr/>
            <p:nvPr/>
          </p:nvSpPr>
          <p:spPr>
            <a:xfrm>
              <a:off x="518089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System.Numerics</a:t>
              </a:r>
              <a:endParaRPr lang="en-US" sz="1801" dirty="0">
                <a:solidFill>
                  <a:srgbClr val="FFFFFF"/>
                </a:solidFill>
                <a:cs typeface="Helvetica Light"/>
              </a:endParaRPr>
            </a:p>
          </p:txBody>
        </p:sp>
        <p:sp>
          <p:nvSpPr>
            <p:cNvPr id="42" name="Rounded Rectangle 41"/>
            <p:cNvSpPr/>
            <p:nvPr/>
          </p:nvSpPr>
          <p:spPr>
            <a:xfrm>
              <a:off x="739501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System.Core</a:t>
              </a:r>
              <a:endParaRPr lang="en-US" sz="1801" dirty="0">
                <a:solidFill>
                  <a:srgbClr val="FFFFFF"/>
                </a:solidFill>
                <a:cs typeface="Helvetica Light"/>
              </a:endParaRPr>
            </a:p>
          </p:txBody>
        </p:sp>
        <p:sp>
          <p:nvSpPr>
            <p:cNvPr id="43" name="Rounded Rectangle 42"/>
            <p:cNvSpPr/>
            <p:nvPr/>
          </p:nvSpPr>
          <p:spPr>
            <a:xfrm>
              <a:off x="9609137"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500" dirty="0" err="1">
                  <a:solidFill>
                    <a:srgbClr val="FFFFFF"/>
                  </a:solidFill>
                  <a:cs typeface="Helvetica Light"/>
                </a:rPr>
                <a:t>System.ServiceModel</a:t>
              </a:r>
              <a:endParaRPr lang="en-US" sz="1500" dirty="0">
                <a:solidFill>
                  <a:srgbClr val="FFFFFF"/>
                </a:solidFill>
                <a:cs typeface="Helvetica Light"/>
              </a:endParaRPr>
            </a:p>
          </p:txBody>
        </p:sp>
      </p:grpSp>
      <p:sp>
        <p:nvSpPr>
          <p:cNvPr id="24" name="Rounded Rectangle 23"/>
          <p:cNvSpPr/>
          <p:nvPr/>
        </p:nvSpPr>
        <p:spPr>
          <a:xfrm>
            <a:off x="774249" y="3014732"/>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System.Net</a:t>
            </a:r>
            <a:endParaRPr lang="en-US" sz="1801" dirty="0">
              <a:solidFill>
                <a:srgbClr val="FFFFFF"/>
              </a:solidFill>
              <a:cs typeface="Helvetica Light"/>
            </a:endParaRPr>
          </a:p>
        </p:txBody>
      </p:sp>
      <p:sp>
        <p:nvSpPr>
          <p:cNvPr id="25" name="Rounded Rectangle 24"/>
          <p:cNvSpPr/>
          <p:nvPr/>
        </p:nvSpPr>
        <p:spPr>
          <a:xfrm>
            <a:off x="2988055" y="3014732"/>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a:solidFill>
                  <a:srgbClr val="FFFFFF"/>
                </a:solidFill>
                <a:cs typeface="Helvetica Light"/>
              </a:rPr>
              <a:t>System</a:t>
            </a:r>
          </a:p>
        </p:txBody>
      </p:sp>
      <p:sp>
        <p:nvSpPr>
          <p:cNvPr id="26" name="Rounded Rectangle 25"/>
          <p:cNvSpPr/>
          <p:nvPr/>
        </p:nvSpPr>
        <p:spPr>
          <a:xfrm>
            <a:off x="5201860" y="3014732"/>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System.IO</a:t>
            </a:r>
            <a:endParaRPr lang="en-US" sz="1801" dirty="0">
              <a:solidFill>
                <a:srgbClr val="FFFFFF"/>
              </a:solidFill>
              <a:cs typeface="Helvetica Light"/>
            </a:endParaRPr>
          </a:p>
        </p:txBody>
      </p:sp>
      <p:sp>
        <p:nvSpPr>
          <p:cNvPr id="27" name="Rounded Rectangle 26"/>
          <p:cNvSpPr/>
          <p:nvPr/>
        </p:nvSpPr>
        <p:spPr>
          <a:xfrm>
            <a:off x="7415666" y="3014732"/>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System.Linq</a:t>
            </a:r>
            <a:endParaRPr lang="en-US" sz="1801" dirty="0">
              <a:solidFill>
                <a:srgbClr val="FFFFFF"/>
              </a:solidFill>
              <a:cs typeface="Helvetica Light"/>
            </a:endParaRPr>
          </a:p>
        </p:txBody>
      </p:sp>
      <p:sp>
        <p:nvSpPr>
          <p:cNvPr id="28" name="Rounded Rectangle 27"/>
          <p:cNvSpPr/>
          <p:nvPr/>
        </p:nvSpPr>
        <p:spPr>
          <a:xfrm>
            <a:off x="9629473" y="3014732"/>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System.Xml</a:t>
            </a:r>
            <a:endParaRPr lang="en-US" sz="1801" dirty="0">
              <a:solidFill>
                <a:srgbClr val="FFFFFF"/>
              </a:solidFill>
              <a:cs typeface="Helvetica Light"/>
            </a:endParaRPr>
          </a:p>
        </p:txBody>
      </p:sp>
    </p:spTree>
    <p:extLst>
      <p:ext uri="{BB962C8B-B14F-4D97-AF65-F5344CB8AC3E}">
        <p14:creationId xmlns:p14="http://schemas.microsoft.com/office/powerpoint/2010/main" val="950827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187FDE6B-08AB-CF49-ADCB-49CF9B7255B7}" vid="{8D5F6BCA-574F-5048-AFFC-05270CA683A2}"/>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187FDE6B-08AB-CF49-ADCB-49CF9B7255B7}" vid="{9061FA3B-DEFF-094D-9438-1E237AE3BDBC}"/>
    </a:ext>
  </a:extLst>
</a:theme>
</file>

<file path=ppt/theme/theme3.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4.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4522177E0E6E045A7757E83AD918C1D" ma:contentTypeVersion="2" ma:contentTypeDescription="Create a new document." ma:contentTypeScope="" ma:versionID="4e3c2f1ceb1baafb27eee8a732297f23">
  <xsd:schema xmlns:xsd="http://www.w3.org/2001/XMLSchema" xmlns:xs="http://www.w3.org/2001/XMLSchema" xmlns:p="http://schemas.microsoft.com/office/2006/metadata/properties" xmlns:ns2="cc8e679d-051b-448c-bf69-9b3dce3c96dc" targetNamespace="http://schemas.microsoft.com/office/2006/metadata/properties" ma:root="true" ma:fieldsID="6e2ee693eaadca506b6ee4297a910971" ns2:_="">
    <xsd:import namespace="cc8e679d-051b-448c-bf69-9b3dce3c96dc"/>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8e679d-051b-448c-bf69-9b3dce3c96dc"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4F177823-6492-427C-95B5-2B5FD34AF6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c8e679d-051b-448c-bf69-9b3dce3c96d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8ff673fc-3231-4e3a-893b-6d7f7cd32766"/>
    <ds:schemaRef ds:uri="http://schemas.microsoft.com/sharepoint/v3"/>
    <ds:schemaRef ds:uri="230e9df3-be65-4c73-a93b-d1236ebd677e"/>
    <ds:schemaRef ds:uri="http://purl.org/dc/terms/"/>
    <ds:schemaRef ds:uri="01c77077-aee4-4b5f-bd4e-9cd40a6fff29"/>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252</TotalTime>
  <Words>1600</Words>
  <Application>Microsoft Macintosh PowerPoint</Application>
  <PresentationFormat>Custom</PresentationFormat>
  <Paragraphs>269</Paragraphs>
  <Slides>31</Slides>
  <Notes>18</Notes>
  <HiddenSlides>2</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31</vt:i4>
      </vt:variant>
    </vt:vector>
  </HeadingPairs>
  <TitlesOfParts>
    <vt:vector size="46" baseType="lpstr">
      <vt:lpstr>Avenir LT Pro 45 Book</vt:lpstr>
      <vt:lpstr>Calibri</vt:lpstr>
      <vt:lpstr>Consolas</vt:lpstr>
      <vt:lpstr>Helvetica Light</vt:lpstr>
      <vt:lpstr>ＭＳ Ｐゴシック</vt:lpstr>
      <vt:lpstr>Segoe</vt:lpstr>
      <vt:lpstr>Segoe UI</vt:lpstr>
      <vt:lpstr>Segoe UI Light</vt:lpstr>
      <vt:lpstr>Segoe UI Semibold</vt:lpstr>
      <vt:lpstr>Wingdings</vt:lpstr>
      <vt:lpstr>Arial</vt:lpstr>
      <vt:lpstr>5-30721_Build_2016_Template_Light</vt:lpstr>
      <vt:lpstr>5-30721_Build_2016_Template_Dark</vt:lpstr>
      <vt:lpstr>5-30629_Build_Template_WHITE</vt:lpstr>
      <vt:lpstr>1_5-30629_Build_Template_WHITE</vt:lpstr>
      <vt:lpstr>PowerPoint Presentation</vt:lpstr>
      <vt:lpstr>Native iOS, Android, and  Windows apps in C#</vt:lpstr>
      <vt:lpstr>PowerPoint Presentation</vt:lpstr>
      <vt:lpstr>PowerPoint Presentation</vt:lpstr>
      <vt:lpstr>PowerPoint Presentation</vt:lpstr>
      <vt:lpstr>Silo Approach</vt:lpstr>
      <vt:lpstr>Write Once, Run Anywhere</vt:lpstr>
      <vt:lpstr>Xamarin’s Unique Approach</vt:lpstr>
      <vt:lpstr>Windows APIs</vt:lpstr>
      <vt:lpstr>iOS – 100% API Coverage</vt:lpstr>
      <vt:lpstr>Android – 100% API Coverage</vt:lpstr>
      <vt:lpstr>Native Performance</vt:lpstr>
      <vt:lpstr>Visual Studio Integration</vt:lpstr>
      <vt:lpstr>✓Always Up-to-Date</vt:lpstr>
      <vt:lpstr>Anything you can do in Objective-C, Swift, or Java can be done in C# and Visual Studio with Xamarin.</vt:lpstr>
      <vt:lpstr>Visual Studio Integration</vt:lpstr>
      <vt:lpstr>Sharing Code</vt:lpstr>
      <vt:lpstr>Portable Class Libraries</vt:lpstr>
      <vt:lpstr>NuGet</vt:lpstr>
      <vt:lpstr>Code Sharing Stats</vt:lpstr>
      <vt:lpstr>Let’s take a look!</vt:lpstr>
      <vt:lpstr>PowerPoint Presentation</vt:lpstr>
      <vt:lpstr>Platform Specific Code</vt:lpstr>
      <vt:lpstr>PowerPoint Presentation</vt:lpstr>
      <vt:lpstr>Plugins for Xamarin</vt:lpstr>
      <vt:lpstr>Let’s use a plugin!</vt:lpstr>
      <vt:lpstr>PowerPoint Presentation</vt:lpstr>
      <vt:lpstr>Resources</vt:lpstr>
      <vt:lpstr>Please Complete An Evaluation Form Your input is important!</vt:lpstr>
      <vt:lpstr>Evaluate this session</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Microsoft Office User</dc:creator>
  <cp:keywords>Microsoft Build 2016</cp:keywords>
  <dc:description>Template: Mitchell Derrey, Silver Fox Productions
Formatting: 
Audience Type:</dc:description>
  <cp:lastModifiedBy>Microsoft Office User</cp:lastModifiedBy>
  <cp:revision>14</cp:revision>
  <dcterms:created xsi:type="dcterms:W3CDTF">2016-03-21T01:29:04Z</dcterms:created>
  <dcterms:modified xsi:type="dcterms:W3CDTF">2016-03-23T20:28:07Z</dcterms:modified>
  <cp:category>Microsoft Build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0x010100F4522177E0E6E045A7757E83AD918C1D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ies>
</file>